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7" r:id="rId2"/>
    <p:sldId id="256" r:id="rId3"/>
    <p:sldId id="264" r:id="rId4"/>
    <p:sldId id="263" r:id="rId5"/>
    <p:sldId id="265" r:id="rId6"/>
    <p:sldId id="271" r:id="rId7"/>
    <p:sldId id="274" r:id="rId8"/>
    <p:sldId id="275" r:id="rId9"/>
    <p:sldId id="276" r:id="rId10"/>
    <p:sldId id="277" r:id="rId11"/>
    <p:sldId id="278" r:id="rId12"/>
    <p:sldId id="272" r:id="rId13"/>
    <p:sldId id="279" r:id="rId14"/>
    <p:sldId id="273" r:id="rId15"/>
    <p:sldId id="280"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054" autoAdjust="0"/>
  </p:normalViewPr>
  <p:slideViewPr>
    <p:cSldViewPr snapToGrid="0">
      <p:cViewPr varScale="1">
        <p:scale>
          <a:sx n="84" d="100"/>
          <a:sy n="84" d="100"/>
        </p:scale>
        <p:origin x="195" y="4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32C41-6558-0E43-BD19-B59A83D6BBC8}"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93869-5109-254A-8CF9-F2166F737900}" type="slidenum">
              <a:rPr lang="en-US" smtClean="0"/>
              <a:t>‹#›</a:t>
            </a:fld>
            <a:endParaRPr lang="en-US"/>
          </a:p>
        </p:txBody>
      </p:sp>
    </p:spTree>
    <p:extLst>
      <p:ext uri="{BB962C8B-B14F-4D97-AF65-F5344CB8AC3E}">
        <p14:creationId xmlns:p14="http://schemas.microsoft.com/office/powerpoint/2010/main" val="82503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3869-5109-254A-8CF9-F2166F737900}" type="slidenum">
              <a:rPr lang="en-US" smtClean="0"/>
              <a:t>4</a:t>
            </a:fld>
            <a:endParaRPr lang="en-US"/>
          </a:p>
        </p:txBody>
      </p:sp>
    </p:spTree>
    <p:extLst>
      <p:ext uri="{BB962C8B-B14F-4D97-AF65-F5344CB8AC3E}">
        <p14:creationId xmlns:p14="http://schemas.microsoft.com/office/powerpoint/2010/main" val="152317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doubt, verify alignment to the mission</a:t>
            </a:r>
          </a:p>
        </p:txBody>
      </p:sp>
      <p:sp>
        <p:nvSpPr>
          <p:cNvPr id="4" name="Slide Number Placeholder 3"/>
          <p:cNvSpPr>
            <a:spLocks noGrp="1"/>
          </p:cNvSpPr>
          <p:nvPr>
            <p:ph type="sldNum" sz="quarter" idx="5"/>
          </p:nvPr>
        </p:nvSpPr>
        <p:spPr/>
        <p:txBody>
          <a:bodyPr/>
          <a:lstStyle/>
          <a:p>
            <a:fld id="{F7793869-5109-254A-8CF9-F2166F737900}" type="slidenum">
              <a:rPr lang="en-US" smtClean="0"/>
              <a:t>6</a:t>
            </a:fld>
            <a:endParaRPr lang="en-US"/>
          </a:p>
        </p:txBody>
      </p:sp>
    </p:spTree>
    <p:extLst>
      <p:ext uri="{BB962C8B-B14F-4D97-AF65-F5344CB8AC3E}">
        <p14:creationId xmlns:p14="http://schemas.microsoft.com/office/powerpoint/2010/main" val="317044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ust</a:t>
            </a:r>
            <a:r>
              <a:rPr lang="en-US" dirty="0"/>
              <a:t> because “it’s always been done that way” does not mean it cannot be changed. Consult with your board and other club members to consider e.g. type of meeting agenda, method of reporting minutes, plan for membership recruitment and retention, plan for fundraising, </a:t>
            </a:r>
            <a:r>
              <a:rPr lang="en-US" dirty="0" err="1"/>
              <a:t>etc</a:t>
            </a:r>
            <a:endParaRPr lang="en-US" dirty="0"/>
          </a:p>
        </p:txBody>
      </p:sp>
      <p:sp>
        <p:nvSpPr>
          <p:cNvPr id="4" name="Slide Number Placeholder 3"/>
          <p:cNvSpPr>
            <a:spLocks noGrp="1"/>
          </p:cNvSpPr>
          <p:nvPr>
            <p:ph type="sldNum" sz="quarter" idx="5"/>
          </p:nvPr>
        </p:nvSpPr>
        <p:spPr/>
        <p:txBody>
          <a:bodyPr/>
          <a:lstStyle/>
          <a:p>
            <a:fld id="{F7793869-5109-254A-8CF9-F2166F737900}" type="slidenum">
              <a:rPr lang="en-US" smtClean="0"/>
              <a:t>9</a:t>
            </a:fld>
            <a:endParaRPr lang="en-US"/>
          </a:p>
        </p:txBody>
      </p:sp>
    </p:spTree>
    <p:extLst>
      <p:ext uri="{BB962C8B-B14F-4D97-AF65-F5344CB8AC3E}">
        <p14:creationId xmlns:p14="http://schemas.microsoft.com/office/powerpoint/2010/main" val="68566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3869-5109-254A-8CF9-F2166F737900}" type="slidenum">
              <a:rPr lang="en-US" smtClean="0"/>
              <a:t>12</a:t>
            </a:fld>
            <a:endParaRPr lang="en-US"/>
          </a:p>
        </p:txBody>
      </p:sp>
    </p:spTree>
    <p:extLst>
      <p:ext uri="{BB962C8B-B14F-4D97-AF65-F5344CB8AC3E}">
        <p14:creationId xmlns:p14="http://schemas.microsoft.com/office/powerpoint/2010/main" val="310963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3869-5109-254A-8CF9-F2166F737900}" type="slidenum">
              <a:rPr lang="en-US" smtClean="0"/>
              <a:t>13</a:t>
            </a:fld>
            <a:endParaRPr lang="en-US"/>
          </a:p>
        </p:txBody>
      </p:sp>
    </p:spTree>
    <p:extLst>
      <p:ext uri="{BB962C8B-B14F-4D97-AF65-F5344CB8AC3E}">
        <p14:creationId xmlns:p14="http://schemas.microsoft.com/office/powerpoint/2010/main" val="305506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3869-5109-254A-8CF9-F2166F737900}" type="slidenum">
              <a:rPr lang="en-US" smtClean="0"/>
              <a:t>14</a:t>
            </a:fld>
            <a:endParaRPr lang="en-US"/>
          </a:p>
        </p:txBody>
      </p:sp>
    </p:spTree>
    <p:extLst>
      <p:ext uri="{BB962C8B-B14F-4D97-AF65-F5344CB8AC3E}">
        <p14:creationId xmlns:p14="http://schemas.microsoft.com/office/powerpoint/2010/main" val="377608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93869-5109-254A-8CF9-F2166F737900}" type="slidenum">
              <a:rPr lang="en-US" smtClean="0"/>
              <a:t>15</a:t>
            </a:fld>
            <a:endParaRPr lang="en-US"/>
          </a:p>
        </p:txBody>
      </p:sp>
    </p:spTree>
    <p:extLst>
      <p:ext uri="{BB962C8B-B14F-4D97-AF65-F5344CB8AC3E}">
        <p14:creationId xmlns:p14="http://schemas.microsoft.com/office/powerpoint/2010/main" val="1807071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AB084-4248-5D49-90E1-6CFD0C532CE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125881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AB084-4248-5D49-90E1-6CFD0C532CE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203890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AB084-4248-5D49-90E1-6CFD0C532CE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299909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AB084-4248-5D49-90E1-6CFD0C532CE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5D4AD3E-7B59-974B-9EDD-398983023CE1}"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21481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AB084-4248-5D49-90E1-6CFD0C532CE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249823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DAB084-4248-5D49-90E1-6CFD0C532CE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396266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DAB084-4248-5D49-90E1-6CFD0C532CE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80267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AB084-4248-5D49-90E1-6CFD0C532CE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258408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5DAB084-4248-5D49-90E1-6CFD0C532CE3}" type="datetimeFigureOut">
              <a:rPr lang="en-US" smtClean="0"/>
              <a:t>11/5/2022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5D4AD3E-7B59-974B-9EDD-398983023CE1}" type="slidenum">
              <a:rPr lang="en-US" smtClean="0"/>
              <a:t>‹#›</a:t>
            </a:fld>
            <a:endParaRPr lang="en-US"/>
          </a:p>
        </p:txBody>
      </p:sp>
    </p:spTree>
    <p:extLst>
      <p:ext uri="{BB962C8B-B14F-4D97-AF65-F5344CB8AC3E}">
        <p14:creationId xmlns:p14="http://schemas.microsoft.com/office/powerpoint/2010/main" val="39865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AB084-4248-5D49-90E1-6CFD0C532CE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2827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AB084-4248-5D49-90E1-6CFD0C532CE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197537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AB084-4248-5D49-90E1-6CFD0C532CE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23339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AB084-4248-5D49-90E1-6CFD0C532CE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382879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AB084-4248-5D49-90E1-6CFD0C532CE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30136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5DAB084-4248-5D49-90E1-6CFD0C532CE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125958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AB084-4248-5D49-90E1-6CFD0C532CE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83451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AB084-4248-5D49-90E1-6CFD0C532CE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4AD3E-7B59-974B-9EDD-398983023CE1}" type="slidenum">
              <a:rPr lang="en-US" smtClean="0"/>
              <a:t>‹#›</a:t>
            </a:fld>
            <a:endParaRPr lang="en-US"/>
          </a:p>
        </p:txBody>
      </p:sp>
    </p:spTree>
    <p:extLst>
      <p:ext uri="{BB962C8B-B14F-4D97-AF65-F5344CB8AC3E}">
        <p14:creationId xmlns:p14="http://schemas.microsoft.com/office/powerpoint/2010/main" val="138484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DAB084-4248-5D49-90E1-6CFD0C532CE3}" type="datetimeFigureOut">
              <a:rPr lang="en-US" smtClean="0"/>
              <a:t>11/5/2022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5D4AD3E-7B59-974B-9EDD-398983023CE1}" type="slidenum">
              <a:rPr lang="en-US" smtClean="0"/>
              <a:t>‹#›</a:t>
            </a:fld>
            <a:endParaRPr lang="en-US"/>
          </a:p>
        </p:txBody>
      </p:sp>
    </p:spTree>
    <p:extLst>
      <p:ext uri="{BB962C8B-B14F-4D97-AF65-F5344CB8AC3E}">
        <p14:creationId xmlns:p14="http://schemas.microsoft.com/office/powerpoint/2010/main" val="38690617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643466"/>
            <a:ext cx="8911150" cy="4868259"/>
          </a:xfrm>
          <a:effectLst>
            <a:innerShdw blurRad="88900" dist="50800" dir="13500000">
              <a:prstClr val="black">
                <a:alpha val="30000"/>
              </a:prstClr>
            </a:innerShdw>
          </a:effectLst>
        </p:spPr>
        <p:txBody>
          <a:bodyPr anchor="t">
            <a:normAutofit/>
          </a:bodyPr>
          <a:lstStyle/>
          <a:p>
            <a:pPr algn="ctr"/>
            <a:r>
              <a:rPr lang="en-US" sz="4400" b="1" dirty="0"/>
              <a:t>Club President’s Companion </a:t>
            </a:r>
            <a:br>
              <a:rPr lang="en-US" sz="3600" dirty="0"/>
            </a:br>
            <a:br>
              <a:rPr lang="en-US" sz="3600" dirty="0"/>
            </a:br>
            <a:r>
              <a:rPr lang="en-US" sz="4000" dirty="0"/>
              <a:t>Welcome to your presidency:</a:t>
            </a:r>
            <a:br>
              <a:rPr lang="en-US" sz="4000" dirty="0"/>
            </a:br>
            <a:br>
              <a:rPr lang="en-US" sz="4000" dirty="0"/>
            </a:br>
            <a:r>
              <a:rPr lang="en-US" sz="4000" dirty="0"/>
              <a:t> </a:t>
            </a:r>
            <a:r>
              <a:rPr lang="en-US" sz="4000" b="1" u="sng" dirty="0"/>
              <a:t>9 points </a:t>
            </a:r>
            <a:r>
              <a:rPr lang="en-US" sz="4000" dirty="0"/>
              <a:t>that will make </a:t>
            </a:r>
            <a:br>
              <a:rPr lang="en-US" sz="4000" dirty="0"/>
            </a:br>
            <a:r>
              <a:rPr lang="en-US" sz="4000" dirty="0"/>
              <a:t>your job easy!</a:t>
            </a:r>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pic>
        <p:nvPicPr>
          <p:cNvPr id="5" name="Picture 4">
            <a:extLst>
              <a:ext uri="{FF2B5EF4-FFF2-40B4-BE49-F238E27FC236}">
                <a16:creationId xmlns:a16="http://schemas.microsoft.com/office/drawing/2014/main" id="{2DD541D2-D4BD-56CB-6A3F-13990E0E82D9}"/>
              </a:ext>
            </a:extLst>
          </p:cNvPr>
          <p:cNvPicPr>
            <a:picLocks noChangeAspect="1"/>
          </p:cNvPicPr>
          <p:nvPr/>
        </p:nvPicPr>
        <p:blipFill>
          <a:blip r:embed="rId5"/>
          <a:stretch>
            <a:fillRect/>
          </a:stretch>
        </p:blipFill>
        <p:spPr>
          <a:xfrm>
            <a:off x="9575666" y="4070203"/>
            <a:ext cx="2616334" cy="2114659"/>
          </a:xfrm>
          <a:prstGeom prst="rect">
            <a:avLst/>
          </a:prstGeom>
        </p:spPr>
      </p:pic>
    </p:spTree>
    <p:extLst>
      <p:ext uri="{BB962C8B-B14F-4D97-AF65-F5344CB8AC3E}">
        <p14:creationId xmlns:p14="http://schemas.microsoft.com/office/powerpoint/2010/main" val="282851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492561" y="357776"/>
            <a:ext cx="11206878" cy="3831257"/>
          </a:xfrm>
          <a:effectLst>
            <a:innerShdw blurRad="88900" dist="50800" dir="13500000">
              <a:prstClr val="black">
                <a:alpha val="30000"/>
              </a:prstClr>
            </a:innerShdw>
          </a:effectLst>
        </p:spPr>
        <p:txBody>
          <a:bodyPr anchor="t">
            <a:normAutofit/>
          </a:bodyPr>
          <a:lstStyle/>
          <a:p>
            <a:pPr algn="l"/>
            <a:r>
              <a:rPr lang="en-US" sz="3600" u="sng" dirty="0"/>
              <a:t>7. Parliamentary Procedures</a:t>
            </a:r>
            <a:br>
              <a:rPr lang="en-US" sz="3600" u="sng" dirty="0"/>
            </a:br>
            <a:br>
              <a:rPr lang="en-US" sz="3200" u="sng" dirty="0"/>
            </a:br>
            <a:r>
              <a:rPr lang="en-US" sz="3600" dirty="0"/>
              <a:t>Zonta is a democratic organization.</a:t>
            </a:r>
            <a:br>
              <a:rPr lang="en-US" sz="3600" dirty="0"/>
            </a:br>
            <a:r>
              <a:rPr lang="en-US" sz="3600" dirty="0"/>
              <a:t>All members in good standing have the right and </a:t>
            </a:r>
            <a:br>
              <a:rPr lang="en-US" sz="3600" dirty="0"/>
            </a:br>
            <a:r>
              <a:rPr lang="en-US" sz="3600" dirty="0"/>
              <a:t>responsibility to vote on all decisions that impact your club. </a:t>
            </a:r>
            <a:endParaRPr lang="en-US" sz="32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pic>
        <p:nvPicPr>
          <p:cNvPr id="6" name="Picture 5">
            <a:extLst>
              <a:ext uri="{FF2B5EF4-FFF2-40B4-BE49-F238E27FC236}">
                <a16:creationId xmlns:a16="http://schemas.microsoft.com/office/drawing/2014/main" id="{48C9ED79-A302-2A39-DD3F-CCD4265CE3AD}"/>
              </a:ext>
            </a:extLst>
          </p:cNvPr>
          <p:cNvPicPr>
            <a:picLocks noChangeAspect="1"/>
          </p:cNvPicPr>
          <p:nvPr/>
        </p:nvPicPr>
        <p:blipFill>
          <a:blip r:embed="rId5"/>
          <a:stretch>
            <a:fillRect/>
          </a:stretch>
        </p:blipFill>
        <p:spPr>
          <a:xfrm>
            <a:off x="1381037" y="4033587"/>
            <a:ext cx="2264496" cy="2264496"/>
          </a:xfrm>
          <a:prstGeom prst="rect">
            <a:avLst/>
          </a:prstGeom>
        </p:spPr>
      </p:pic>
      <p:pic>
        <p:nvPicPr>
          <p:cNvPr id="7" name="Picture 6">
            <a:extLst>
              <a:ext uri="{FF2B5EF4-FFF2-40B4-BE49-F238E27FC236}">
                <a16:creationId xmlns:a16="http://schemas.microsoft.com/office/drawing/2014/main" id="{7DDB6D64-2549-E222-53CC-2CFB05ED1FDF}"/>
              </a:ext>
            </a:extLst>
          </p:cNvPr>
          <p:cNvPicPr>
            <a:picLocks noChangeAspect="1"/>
          </p:cNvPicPr>
          <p:nvPr/>
        </p:nvPicPr>
        <p:blipFill>
          <a:blip r:embed="rId6"/>
          <a:stretch>
            <a:fillRect/>
          </a:stretch>
        </p:blipFill>
        <p:spPr>
          <a:xfrm>
            <a:off x="4534009" y="3118128"/>
            <a:ext cx="7165430" cy="3523933"/>
          </a:xfrm>
          <a:prstGeom prst="rect">
            <a:avLst/>
          </a:prstGeom>
        </p:spPr>
      </p:pic>
    </p:spTree>
    <p:extLst>
      <p:ext uri="{BB962C8B-B14F-4D97-AF65-F5344CB8AC3E}">
        <p14:creationId xmlns:p14="http://schemas.microsoft.com/office/powerpoint/2010/main" val="414180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492561" y="357776"/>
            <a:ext cx="11206878" cy="3831257"/>
          </a:xfrm>
          <a:effectLst>
            <a:innerShdw blurRad="88900" dist="50800" dir="13500000">
              <a:prstClr val="black">
                <a:alpha val="30000"/>
              </a:prstClr>
            </a:innerShdw>
          </a:effectLst>
        </p:spPr>
        <p:txBody>
          <a:bodyPr anchor="t">
            <a:normAutofit/>
          </a:bodyPr>
          <a:lstStyle/>
          <a:p>
            <a:pPr algn="l"/>
            <a:r>
              <a:rPr lang="en-US" sz="3600" dirty="0"/>
              <a:t>       Parliamentary rules facilitate healthy</a:t>
            </a:r>
            <a:br>
              <a:rPr lang="en-US" sz="3600" dirty="0"/>
            </a:br>
            <a:r>
              <a:rPr lang="en-US" sz="3600" dirty="0"/>
              <a:t> discussions and allow every voice to be heard.</a:t>
            </a:r>
            <a:br>
              <a:rPr lang="en-US" sz="3200" dirty="0"/>
            </a:br>
            <a:br>
              <a:rPr lang="en-US" sz="3200" dirty="0"/>
            </a:br>
            <a:br>
              <a:rPr lang="en-US" sz="3200" dirty="0"/>
            </a:br>
            <a:endParaRPr lang="en-US" sz="32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sp>
        <p:nvSpPr>
          <p:cNvPr id="5" name="TextBox 4">
            <a:extLst>
              <a:ext uri="{FF2B5EF4-FFF2-40B4-BE49-F238E27FC236}">
                <a16:creationId xmlns:a16="http://schemas.microsoft.com/office/drawing/2014/main" id="{AD782D1B-7E18-4648-14C8-C36C6F1EDBF2}"/>
              </a:ext>
            </a:extLst>
          </p:cNvPr>
          <p:cNvSpPr txBox="1"/>
          <p:nvPr/>
        </p:nvSpPr>
        <p:spPr>
          <a:xfrm>
            <a:off x="1537930" y="2161217"/>
            <a:ext cx="9521822" cy="3046988"/>
          </a:xfrm>
          <a:prstGeom prst="rect">
            <a:avLst/>
          </a:prstGeom>
          <a:noFill/>
        </p:spPr>
        <p:txBody>
          <a:bodyPr wrap="square">
            <a:spAutoFit/>
          </a:bodyPr>
          <a:lstStyle/>
          <a:p>
            <a:pPr marL="457200" indent="-457200">
              <a:buFont typeface="Wingdings" panose="05000000000000000000" pitchFamily="2" charset="2"/>
              <a:buChar char="Ø"/>
            </a:pPr>
            <a:r>
              <a:rPr lang="en-US" sz="3200" i="1" dirty="0"/>
              <a:t>Robert’s Rules of Order are generally used in </a:t>
            </a:r>
            <a:r>
              <a:rPr lang="en-US" sz="3200" i="1" dirty="0" err="1"/>
              <a:t>Zonta</a:t>
            </a:r>
            <a:r>
              <a:rPr lang="en-US" sz="3200" i="1" dirty="0"/>
              <a:t>, </a:t>
            </a:r>
            <a:br>
              <a:rPr lang="en-US" sz="3200" i="1" dirty="0"/>
            </a:br>
            <a:r>
              <a:rPr lang="en-US" sz="3200" i="1" dirty="0"/>
              <a:t>Should the laws and customs in your country prescribe others, that is fine. </a:t>
            </a:r>
          </a:p>
          <a:p>
            <a:pPr marL="457200" indent="-457200">
              <a:buFont typeface="Wingdings" panose="05000000000000000000" pitchFamily="2" charset="2"/>
              <a:buChar char="Ø"/>
            </a:pPr>
            <a:r>
              <a:rPr lang="en-US" sz="3200" i="1" dirty="0"/>
              <a:t>Good references for learning how to conduct proper voting can be found in the club manual.</a:t>
            </a:r>
          </a:p>
        </p:txBody>
      </p:sp>
    </p:spTree>
    <p:extLst>
      <p:ext uri="{BB962C8B-B14F-4D97-AF65-F5344CB8AC3E}">
        <p14:creationId xmlns:p14="http://schemas.microsoft.com/office/powerpoint/2010/main" val="3125100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643466"/>
            <a:ext cx="7449552" cy="4868259"/>
          </a:xfrm>
          <a:effectLst>
            <a:innerShdw blurRad="88900" dist="50800" dir="13500000">
              <a:prstClr val="black">
                <a:alpha val="30000"/>
              </a:prstClr>
            </a:innerShdw>
          </a:effectLst>
        </p:spPr>
        <p:txBody>
          <a:bodyPr anchor="t">
            <a:normAutofit/>
          </a:bodyPr>
          <a:lstStyle/>
          <a:p>
            <a:pPr algn="l"/>
            <a:endParaRPr lang="en-US" sz="81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5"/>
          <a:stretch>
            <a:fillRect/>
          </a:stretch>
        </p:blipFill>
        <p:spPr>
          <a:xfrm>
            <a:off x="10637750" y="1176629"/>
            <a:ext cx="1551072" cy="601988"/>
          </a:xfrm>
          <a:prstGeom prst="rect">
            <a:avLst/>
          </a:prstGeom>
        </p:spPr>
      </p:pic>
      <p:pic>
        <p:nvPicPr>
          <p:cNvPr id="10" name="Picture 9">
            <a:extLst>
              <a:ext uri="{FF2B5EF4-FFF2-40B4-BE49-F238E27FC236}">
                <a16:creationId xmlns:a16="http://schemas.microsoft.com/office/drawing/2014/main" id="{2D46EE0A-C034-7EC9-4573-56316A380FE6}"/>
              </a:ext>
            </a:extLst>
          </p:cNvPr>
          <p:cNvPicPr>
            <a:picLocks noChangeAspect="1"/>
          </p:cNvPicPr>
          <p:nvPr/>
        </p:nvPicPr>
        <p:blipFill>
          <a:blip r:embed="rId6"/>
          <a:stretch>
            <a:fillRect/>
          </a:stretch>
        </p:blipFill>
        <p:spPr>
          <a:xfrm>
            <a:off x="680322" y="278313"/>
            <a:ext cx="9454278" cy="6301373"/>
          </a:xfrm>
          <a:prstGeom prst="rect">
            <a:avLst/>
          </a:prstGeom>
        </p:spPr>
      </p:pic>
    </p:spTree>
    <p:extLst>
      <p:ext uri="{BB962C8B-B14F-4D97-AF65-F5344CB8AC3E}">
        <p14:creationId xmlns:p14="http://schemas.microsoft.com/office/powerpoint/2010/main" val="263214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1" y="272374"/>
            <a:ext cx="9702543" cy="5239351"/>
          </a:xfrm>
          <a:effectLst>
            <a:innerShdw blurRad="88900" dist="50800" dir="13500000">
              <a:prstClr val="black">
                <a:alpha val="30000"/>
              </a:prstClr>
            </a:innerShdw>
          </a:effectLst>
        </p:spPr>
        <p:txBody>
          <a:bodyPr anchor="t">
            <a:normAutofit/>
          </a:bodyPr>
          <a:lstStyle/>
          <a:p>
            <a:pPr algn="l"/>
            <a:r>
              <a:rPr lang="en-US" sz="3600" u="sng" dirty="0"/>
              <a:t>8. Protocol is an Attitude</a:t>
            </a:r>
            <a:br>
              <a:rPr lang="en-US" sz="3600" u="sng" dirty="0"/>
            </a:br>
            <a:br>
              <a:rPr lang="en-US" sz="3600" u="sng" dirty="0"/>
            </a:br>
            <a:r>
              <a:rPr lang="en-US" sz="2800" dirty="0"/>
              <a:t>Observing protocol shows respect and gratitude for our </a:t>
            </a:r>
            <a:r>
              <a:rPr lang="en-US" sz="2800" dirty="0" err="1"/>
              <a:t>Zontians</a:t>
            </a:r>
            <a:r>
              <a:rPr lang="en-US" sz="2800" dirty="0"/>
              <a:t> work.</a:t>
            </a:r>
            <a:br>
              <a:rPr lang="en-US" sz="2800" dirty="0"/>
            </a:br>
            <a:br>
              <a:rPr lang="en-US" sz="2800" dirty="0"/>
            </a:br>
            <a:r>
              <a:rPr lang="en-US" sz="2800" dirty="0"/>
              <a:t>The </a:t>
            </a:r>
            <a:r>
              <a:rPr lang="en-US" sz="2800" dirty="0" err="1"/>
              <a:t>Zonta</a:t>
            </a:r>
            <a:r>
              <a:rPr lang="en-US" sz="2800" dirty="0"/>
              <a:t> International Protocol Manual shows you the “How to…” </a:t>
            </a:r>
            <a:br>
              <a:rPr lang="en-US" sz="2800" dirty="0"/>
            </a:br>
            <a:r>
              <a:rPr lang="en-US" sz="2800" dirty="0"/>
              <a:t>       </a:t>
            </a:r>
            <a:r>
              <a:rPr lang="en-US" sz="2800" i="1" dirty="0"/>
              <a:t>It answers the questions you may have </a:t>
            </a:r>
            <a:br>
              <a:rPr lang="en-US" sz="2800" i="1" dirty="0"/>
            </a:br>
            <a:r>
              <a:rPr lang="en-US" sz="2800" i="1" dirty="0"/>
              <a:t>      when you invite </a:t>
            </a:r>
            <a:r>
              <a:rPr lang="en-US" sz="2800" i="1" dirty="0" err="1"/>
              <a:t>Zonta</a:t>
            </a:r>
            <a:r>
              <a:rPr lang="en-US" sz="2800" i="1" dirty="0"/>
              <a:t> members or elected                               leaders to your club events or meetings</a:t>
            </a:r>
            <a:r>
              <a:rPr lang="en-US" sz="2800" dirty="0"/>
              <a:t>. </a:t>
            </a:r>
            <a:br>
              <a:rPr lang="en-US" sz="2800" dirty="0"/>
            </a:br>
            <a:br>
              <a:rPr lang="en-US" sz="3600" u="sng" dirty="0"/>
            </a:br>
            <a:endParaRPr lang="en-US" sz="32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5"/>
          <a:stretch>
            <a:fillRect/>
          </a:stretch>
        </p:blipFill>
        <p:spPr>
          <a:xfrm>
            <a:off x="10637750" y="1176629"/>
            <a:ext cx="1551072" cy="601988"/>
          </a:xfrm>
          <a:prstGeom prst="rect">
            <a:avLst/>
          </a:prstGeom>
        </p:spPr>
      </p:pic>
    </p:spTree>
    <p:extLst>
      <p:ext uri="{BB962C8B-B14F-4D97-AF65-F5344CB8AC3E}">
        <p14:creationId xmlns:p14="http://schemas.microsoft.com/office/powerpoint/2010/main" val="213659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1" y="643466"/>
            <a:ext cx="9722207" cy="4868259"/>
          </a:xfrm>
          <a:effectLst>
            <a:innerShdw blurRad="88900" dist="50800" dir="13500000">
              <a:prstClr val="black">
                <a:alpha val="30000"/>
              </a:prstClr>
            </a:innerShdw>
          </a:effectLst>
        </p:spPr>
        <p:txBody>
          <a:bodyPr anchor="t">
            <a:normAutofit fontScale="90000"/>
          </a:bodyPr>
          <a:lstStyle/>
          <a:p>
            <a:pPr algn="l"/>
            <a:r>
              <a:rPr lang="en-US" sz="3600"/>
              <a:t>Protocol Example:</a:t>
            </a:r>
            <a:br>
              <a:rPr lang="en-US" sz="3600"/>
            </a:br>
            <a:br>
              <a:rPr lang="en-US" sz="3600"/>
            </a:br>
            <a:r>
              <a:rPr lang="en-US" sz="3600"/>
              <a:t>Gifts and Flowers Gifts are not required and generally are being replaced by other forms of appreciation in the name of Zonta, or for the benefit of one of Zonta International's many service projects.</a:t>
            </a:r>
            <a:br>
              <a:rPr lang="en-US" sz="3600"/>
            </a:br>
            <a:br>
              <a:rPr lang="en-US" sz="3600"/>
            </a:br>
            <a:r>
              <a:rPr lang="en-US" sz="3600"/>
              <a:t>Depending on the culture and custom, a souvenir may be presented to the guest during the visit. </a:t>
            </a:r>
            <a:br>
              <a:rPr lang="en-US" sz="3600"/>
            </a:br>
            <a:r>
              <a:rPr lang="en-US" sz="3600"/>
              <a:t>In all cases, a Zonta rose may be a gift.</a:t>
            </a:r>
            <a:endParaRPr lang="en-US" sz="81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5"/>
          <a:stretch>
            <a:fillRect/>
          </a:stretch>
        </p:blipFill>
        <p:spPr>
          <a:xfrm>
            <a:off x="10637750" y="1176629"/>
            <a:ext cx="1551072" cy="601988"/>
          </a:xfrm>
          <a:prstGeom prst="rect">
            <a:avLst/>
          </a:prstGeom>
        </p:spPr>
      </p:pic>
      <p:pic>
        <p:nvPicPr>
          <p:cNvPr id="6" name="Picture 5">
            <a:extLst>
              <a:ext uri="{FF2B5EF4-FFF2-40B4-BE49-F238E27FC236}">
                <a16:creationId xmlns:a16="http://schemas.microsoft.com/office/drawing/2014/main" id="{C3DF6995-D94D-163C-A79C-E407748169A6}"/>
              </a:ext>
            </a:extLst>
          </p:cNvPr>
          <p:cNvPicPr>
            <a:picLocks noChangeAspect="1"/>
          </p:cNvPicPr>
          <p:nvPr/>
        </p:nvPicPr>
        <p:blipFill>
          <a:blip r:embed="rId6"/>
          <a:stretch>
            <a:fillRect/>
          </a:stretch>
        </p:blipFill>
        <p:spPr>
          <a:xfrm>
            <a:off x="10548036" y="3057833"/>
            <a:ext cx="1678573" cy="1446512"/>
          </a:xfrm>
          <a:prstGeom prst="rect">
            <a:avLst/>
          </a:prstGeom>
        </p:spPr>
      </p:pic>
    </p:spTree>
    <p:extLst>
      <p:ext uri="{BB962C8B-B14F-4D97-AF65-F5344CB8AC3E}">
        <p14:creationId xmlns:p14="http://schemas.microsoft.com/office/powerpoint/2010/main" val="49318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1" y="272374"/>
            <a:ext cx="9702543" cy="5239351"/>
          </a:xfrm>
          <a:effectLst>
            <a:innerShdw blurRad="88900" dist="50800" dir="13500000">
              <a:prstClr val="black">
                <a:alpha val="30000"/>
              </a:prstClr>
            </a:innerShdw>
          </a:effectLst>
        </p:spPr>
        <p:txBody>
          <a:bodyPr anchor="t">
            <a:normAutofit fontScale="90000"/>
          </a:bodyPr>
          <a:lstStyle/>
          <a:p>
            <a:pPr algn="ctr"/>
            <a:r>
              <a:rPr lang="en-US" sz="3600" u="sng" dirty="0"/>
              <a:t>9. Resources</a:t>
            </a:r>
            <a:br>
              <a:rPr lang="en-US" sz="3600" u="sng" dirty="0"/>
            </a:br>
            <a:br>
              <a:rPr lang="en-US" sz="3200" u="sng" dirty="0"/>
            </a:br>
            <a:r>
              <a:rPr lang="en-US" sz="3200" dirty="0"/>
              <a:t> As president, you are the “go-to” person in your club when questions arise… and it is ok to say, “I will research that and get back to you” </a:t>
            </a:r>
            <a:br>
              <a:rPr lang="en-US" sz="3200" dirty="0"/>
            </a:br>
            <a:r>
              <a:rPr lang="en-US" sz="3200" b="1" dirty="0"/>
              <a:t> (Refer to Rule #1 and Call an Area Director!)</a:t>
            </a:r>
            <a:br>
              <a:rPr lang="en-US" sz="3200" dirty="0"/>
            </a:br>
            <a:br>
              <a:rPr lang="en-US" sz="3200" dirty="0"/>
            </a:br>
            <a:r>
              <a:rPr lang="en-US" sz="3200" dirty="0"/>
              <a:t>A few months after convention, you will receive a copy of the new Governing Documents from ZI Headquarters. This is a booklet that contains the International Bylaws, biennial goals, a description of the current international projects and a glossary. </a:t>
            </a:r>
            <a:br>
              <a:rPr lang="en-US" sz="3200" dirty="0"/>
            </a:br>
            <a:br>
              <a:rPr lang="en-US" sz="3200" u="sng" dirty="0"/>
            </a:br>
            <a:endParaRPr lang="en-US" sz="32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5"/>
          <a:stretch>
            <a:fillRect/>
          </a:stretch>
        </p:blipFill>
        <p:spPr>
          <a:xfrm>
            <a:off x="10637750" y="1176629"/>
            <a:ext cx="1551072" cy="601988"/>
          </a:xfrm>
          <a:prstGeom prst="rect">
            <a:avLst/>
          </a:prstGeom>
        </p:spPr>
      </p:pic>
    </p:spTree>
    <p:extLst>
      <p:ext uri="{BB962C8B-B14F-4D97-AF65-F5344CB8AC3E}">
        <p14:creationId xmlns:p14="http://schemas.microsoft.com/office/powerpoint/2010/main" val="124188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sp>
        <p:nvSpPr>
          <p:cNvPr id="6" name="TextBox 5">
            <a:extLst>
              <a:ext uri="{FF2B5EF4-FFF2-40B4-BE49-F238E27FC236}">
                <a16:creationId xmlns:a16="http://schemas.microsoft.com/office/drawing/2014/main" id="{1F30A220-FDDF-0E66-FADA-5AD58E59809D}"/>
              </a:ext>
            </a:extLst>
          </p:cNvPr>
          <p:cNvSpPr txBox="1"/>
          <p:nvPr/>
        </p:nvSpPr>
        <p:spPr>
          <a:xfrm>
            <a:off x="245308" y="307776"/>
            <a:ext cx="9966772" cy="5632311"/>
          </a:xfrm>
          <a:prstGeom prst="rect">
            <a:avLst/>
          </a:prstGeom>
          <a:noFill/>
        </p:spPr>
        <p:txBody>
          <a:bodyPr wrap="square">
            <a:spAutoFit/>
          </a:bodyPr>
          <a:lstStyle/>
          <a:p>
            <a:pPr algn="ctr"/>
            <a:r>
              <a:rPr lang="en-US" sz="3600" dirty="0"/>
              <a:t>Everything you need to know can be found in the Governing Documents, the </a:t>
            </a:r>
            <a:r>
              <a:rPr lang="en-US" sz="3600" dirty="0" err="1"/>
              <a:t>Zonta</a:t>
            </a:r>
            <a:r>
              <a:rPr lang="en-US" sz="3600" dirty="0"/>
              <a:t> Club Manual and the website. </a:t>
            </a:r>
          </a:p>
          <a:p>
            <a:endParaRPr lang="en-US" sz="3600" dirty="0"/>
          </a:p>
          <a:p>
            <a:pPr algn="ctr"/>
            <a:r>
              <a:rPr lang="en-US" sz="3600" b="1" u="sng" dirty="0"/>
              <a:t>Visit zonta.org </a:t>
            </a:r>
          </a:p>
          <a:p>
            <a:pPr algn="ctr"/>
            <a:endParaRPr lang="en-US" sz="3600" b="1" u="sng" dirty="0"/>
          </a:p>
          <a:p>
            <a:pPr algn="ctr"/>
            <a:r>
              <a:rPr lang="en-US" sz="3600" dirty="0"/>
              <a:t>Manuals, forms, biennial goals, resolutions, </a:t>
            </a:r>
          </a:p>
          <a:p>
            <a:pPr algn="ctr"/>
            <a:r>
              <a:rPr lang="en-US" sz="3600" dirty="0"/>
              <a:t>the </a:t>
            </a:r>
            <a:r>
              <a:rPr lang="en-US" sz="3600" dirty="0" err="1"/>
              <a:t>Zonta</a:t>
            </a:r>
            <a:r>
              <a:rPr lang="en-US" sz="3600" dirty="0"/>
              <a:t> Store, and much more makes your work as club president easy, efficient and enjoyable. </a:t>
            </a:r>
          </a:p>
        </p:txBody>
      </p:sp>
    </p:spTree>
    <p:extLst>
      <p:ext uri="{BB962C8B-B14F-4D97-AF65-F5344CB8AC3E}">
        <p14:creationId xmlns:p14="http://schemas.microsoft.com/office/powerpoint/2010/main" val="219457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643466"/>
            <a:ext cx="7449552" cy="4868259"/>
          </a:xfrm>
          <a:effectLst>
            <a:innerShdw blurRad="88900" dist="50800" dir="13500000">
              <a:prstClr val="black">
                <a:alpha val="30000"/>
              </a:prstClr>
            </a:innerShdw>
          </a:effectLst>
        </p:spPr>
        <p:txBody>
          <a:bodyPr anchor="t">
            <a:normAutofit/>
          </a:bodyPr>
          <a:lstStyle/>
          <a:p>
            <a:pPr algn="l"/>
            <a:r>
              <a:rPr lang="en-US" sz="4400" u="sng" dirty="0"/>
              <a:t>1. Two immediate sources for help</a:t>
            </a:r>
            <a:r>
              <a:rPr lang="en-US" sz="3600" u="sng" dirty="0"/>
              <a:t>: </a:t>
            </a:r>
            <a:endParaRPr lang="en-US" sz="8100" u="sng"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sp>
        <p:nvSpPr>
          <p:cNvPr id="8" name="TextBox 7">
            <a:extLst>
              <a:ext uri="{FF2B5EF4-FFF2-40B4-BE49-F238E27FC236}">
                <a16:creationId xmlns:a16="http://schemas.microsoft.com/office/drawing/2014/main" id="{FC71E3B9-00E8-CC64-D587-91F867092F5A}"/>
              </a:ext>
            </a:extLst>
          </p:cNvPr>
          <p:cNvSpPr txBox="1"/>
          <p:nvPr/>
        </p:nvSpPr>
        <p:spPr>
          <a:xfrm>
            <a:off x="4272702" y="5420778"/>
            <a:ext cx="6099242" cy="1754326"/>
          </a:xfrm>
          <a:prstGeom prst="rect">
            <a:avLst/>
          </a:prstGeom>
          <a:noFill/>
        </p:spPr>
        <p:txBody>
          <a:bodyPr wrap="square">
            <a:spAutoFit/>
          </a:bodyPr>
          <a:lstStyle/>
          <a:p>
            <a:r>
              <a:rPr lang="en-US" sz="3600" dirty="0"/>
              <a:t>Source #1: </a:t>
            </a:r>
          </a:p>
          <a:p>
            <a:r>
              <a:rPr lang="en-US" sz="3600" dirty="0"/>
              <a:t>Your district area director</a:t>
            </a:r>
          </a:p>
          <a:p>
            <a:endParaRPr lang="en-US" sz="3600" dirty="0"/>
          </a:p>
        </p:txBody>
      </p:sp>
      <p:pic>
        <p:nvPicPr>
          <p:cNvPr id="10" name="Picture 9">
            <a:extLst>
              <a:ext uri="{FF2B5EF4-FFF2-40B4-BE49-F238E27FC236}">
                <a16:creationId xmlns:a16="http://schemas.microsoft.com/office/drawing/2014/main" id="{DC7C6199-B836-867B-9BBB-30B39FE3C9D2}"/>
              </a:ext>
            </a:extLst>
          </p:cNvPr>
          <p:cNvPicPr>
            <a:picLocks noChangeAspect="1"/>
          </p:cNvPicPr>
          <p:nvPr/>
        </p:nvPicPr>
        <p:blipFill>
          <a:blip r:embed="rId5"/>
          <a:stretch>
            <a:fillRect/>
          </a:stretch>
        </p:blipFill>
        <p:spPr>
          <a:xfrm>
            <a:off x="4388967" y="1778617"/>
            <a:ext cx="4781194" cy="3423872"/>
          </a:xfrm>
          <a:prstGeom prst="rect">
            <a:avLst/>
          </a:prstGeom>
        </p:spPr>
      </p:pic>
    </p:spTree>
    <p:extLst>
      <p:ext uri="{BB962C8B-B14F-4D97-AF65-F5344CB8AC3E}">
        <p14:creationId xmlns:p14="http://schemas.microsoft.com/office/powerpoint/2010/main" val="262807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643466"/>
            <a:ext cx="7449552" cy="4868259"/>
          </a:xfrm>
          <a:effectLst>
            <a:innerShdw blurRad="88900" dist="50800" dir="13500000">
              <a:prstClr val="black">
                <a:alpha val="30000"/>
              </a:prstClr>
            </a:innerShdw>
          </a:effectLst>
        </p:spPr>
        <p:txBody>
          <a:bodyPr anchor="t">
            <a:normAutofit/>
          </a:bodyPr>
          <a:lstStyle/>
          <a:p>
            <a:pPr algn="l"/>
            <a:endParaRPr lang="en-US" sz="81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pic>
        <p:nvPicPr>
          <p:cNvPr id="6" name="Picture 5">
            <a:extLst>
              <a:ext uri="{FF2B5EF4-FFF2-40B4-BE49-F238E27FC236}">
                <a16:creationId xmlns:a16="http://schemas.microsoft.com/office/drawing/2014/main" id="{632CFA07-7FE3-4544-24E7-21FA5CCDCAD9}"/>
              </a:ext>
            </a:extLst>
          </p:cNvPr>
          <p:cNvPicPr>
            <a:picLocks noChangeAspect="1"/>
          </p:cNvPicPr>
          <p:nvPr/>
        </p:nvPicPr>
        <p:blipFill>
          <a:blip r:embed="rId5"/>
          <a:stretch>
            <a:fillRect/>
          </a:stretch>
        </p:blipFill>
        <p:spPr>
          <a:xfrm>
            <a:off x="194310" y="97525"/>
            <a:ext cx="9388702" cy="6662950"/>
          </a:xfrm>
          <a:prstGeom prst="rect">
            <a:avLst/>
          </a:prstGeom>
        </p:spPr>
      </p:pic>
      <p:sp>
        <p:nvSpPr>
          <p:cNvPr id="8" name="TextBox 7">
            <a:extLst>
              <a:ext uri="{FF2B5EF4-FFF2-40B4-BE49-F238E27FC236}">
                <a16:creationId xmlns:a16="http://schemas.microsoft.com/office/drawing/2014/main" id="{64055188-BC11-4643-6E8E-1F68F9E271BA}"/>
              </a:ext>
            </a:extLst>
          </p:cNvPr>
          <p:cNvSpPr txBox="1"/>
          <p:nvPr/>
        </p:nvSpPr>
        <p:spPr>
          <a:xfrm>
            <a:off x="9669781" y="7553"/>
            <a:ext cx="2716530" cy="1200329"/>
          </a:xfrm>
          <a:prstGeom prst="rect">
            <a:avLst/>
          </a:prstGeom>
          <a:noFill/>
        </p:spPr>
        <p:txBody>
          <a:bodyPr wrap="square">
            <a:spAutoFit/>
          </a:bodyPr>
          <a:lstStyle/>
          <a:p>
            <a:r>
              <a:rPr lang="en-US" sz="3600" dirty="0"/>
              <a:t>Source </a:t>
            </a:r>
          </a:p>
          <a:p>
            <a:r>
              <a:rPr lang="en-US" sz="3600" dirty="0"/>
              <a:t>#2:  Tools </a:t>
            </a:r>
          </a:p>
        </p:txBody>
      </p:sp>
    </p:spTree>
    <p:extLst>
      <p:ext uri="{BB962C8B-B14F-4D97-AF65-F5344CB8AC3E}">
        <p14:creationId xmlns:p14="http://schemas.microsoft.com/office/powerpoint/2010/main" val="261144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419632" y="1080845"/>
            <a:ext cx="10967691" cy="5037905"/>
          </a:xfrm>
          <a:effectLst>
            <a:innerShdw blurRad="88900" dist="50800" dir="13500000">
              <a:prstClr val="black">
                <a:alpha val="30000"/>
              </a:prstClr>
            </a:innerShdw>
          </a:effectLst>
        </p:spPr>
        <p:txBody>
          <a:bodyPr anchor="t">
            <a:noAutofit/>
          </a:bodyPr>
          <a:lstStyle/>
          <a:p>
            <a:pPr algn="l"/>
            <a:r>
              <a:rPr lang="en-US" sz="2400" dirty="0"/>
              <a:t>1. </a:t>
            </a:r>
            <a:r>
              <a:rPr lang="en-US" sz="3200" dirty="0"/>
              <a:t>Engage and motivate the members </a:t>
            </a:r>
            <a:br>
              <a:rPr lang="en-US" sz="3200" dirty="0"/>
            </a:br>
            <a:r>
              <a:rPr lang="en-US" sz="3200" dirty="0"/>
              <a:t>    to participate in the clubs’ work </a:t>
            </a:r>
            <a:br>
              <a:rPr lang="en-US" sz="3200" dirty="0"/>
            </a:br>
            <a:r>
              <a:rPr lang="en-US" sz="3200" dirty="0"/>
              <a:t>    Using their knowledge, </a:t>
            </a:r>
            <a:br>
              <a:rPr lang="en-US" sz="3200" dirty="0"/>
            </a:br>
            <a:r>
              <a:rPr lang="en-US" sz="3200" dirty="0"/>
              <a:t>    experiences and interest </a:t>
            </a:r>
            <a:br>
              <a:rPr lang="en-US" sz="2400" dirty="0"/>
            </a:br>
            <a:br>
              <a:rPr lang="en-US" sz="2400" dirty="0"/>
            </a:br>
            <a:br>
              <a:rPr lang="en-US" sz="2400" dirty="0"/>
            </a:br>
            <a:br>
              <a:rPr lang="en-US" sz="2400" dirty="0"/>
            </a:br>
            <a:r>
              <a:rPr lang="en-US" sz="3200" dirty="0"/>
              <a:t>2. OBSERVE</a:t>
            </a:r>
            <a:r>
              <a:rPr lang="en-US" sz="2400" dirty="0"/>
              <a:t>: </a:t>
            </a:r>
            <a:br>
              <a:rPr lang="en-US" sz="2400" dirty="0"/>
            </a:br>
            <a:r>
              <a:rPr lang="en-US" sz="2400" dirty="0"/>
              <a:t> 			</a:t>
            </a:r>
            <a:r>
              <a:rPr lang="en-US" sz="3200" dirty="0"/>
              <a:t>See, Listen and Pay attention</a:t>
            </a:r>
            <a:br>
              <a:rPr lang="en-US" sz="3200" dirty="0"/>
            </a:br>
            <a:r>
              <a:rPr lang="en-US" sz="3200" dirty="0"/>
              <a:t> 			Members appreciate when leaders</a:t>
            </a:r>
            <a:br>
              <a:rPr lang="en-US" sz="3200" dirty="0"/>
            </a:br>
            <a:r>
              <a:rPr lang="en-US" sz="3200" dirty="0"/>
              <a:t>			are aware of their contributions,</a:t>
            </a:r>
            <a:br>
              <a:rPr lang="en-US" sz="3200" dirty="0"/>
            </a:br>
            <a:r>
              <a:rPr lang="en-US" sz="3200" dirty="0"/>
              <a:t>			time, work and donations. </a:t>
            </a:r>
            <a:br>
              <a:rPr lang="en-US" sz="2400" dirty="0"/>
            </a:br>
            <a:br>
              <a:rPr lang="en-US" sz="2400" dirty="0"/>
            </a:br>
            <a:endParaRPr lang="en-US" sz="2400" dirty="0"/>
          </a:p>
        </p:txBody>
      </p:sp>
      <p:sp>
        <p:nvSpPr>
          <p:cNvPr id="3" name="Subtitle 2">
            <a:extLst>
              <a:ext uri="{FF2B5EF4-FFF2-40B4-BE49-F238E27FC236}">
                <a16:creationId xmlns:a16="http://schemas.microsoft.com/office/drawing/2014/main" id="{E6D5B1C9-C6F9-A629-F267-3B36370FD6F2}"/>
              </a:ext>
            </a:extLst>
          </p:cNvPr>
          <p:cNvSpPr>
            <a:spLocks noGrp="1"/>
          </p:cNvSpPr>
          <p:nvPr>
            <p:ph type="subTitle" idx="1"/>
          </p:nvPr>
        </p:nvSpPr>
        <p:spPr>
          <a:xfrm>
            <a:off x="419632" y="-150299"/>
            <a:ext cx="8253660" cy="870623"/>
          </a:xfrm>
          <a:effectLst>
            <a:outerShdw blurRad="88900" dist="38100" dir="2700000" algn="tl" rotWithShape="0">
              <a:prstClr val="black">
                <a:alpha val="30000"/>
              </a:prstClr>
            </a:outerShdw>
          </a:effectLst>
        </p:spPr>
        <p:txBody>
          <a:bodyPr anchor="b">
            <a:noAutofit/>
          </a:bodyPr>
          <a:lstStyle/>
          <a:p>
            <a:pPr algn="l"/>
            <a:r>
              <a:rPr lang="en-US" sz="3200" u="sng" dirty="0"/>
              <a:t>2. Your role  -- the 5 most important tasks</a:t>
            </a:r>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5"/>
          <a:stretch>
            <a:fillRect/>
          </a:stretch>
        </p:blipFill>
        <p:spPr>
          <a:xfrm>
            <a:off x="10637750" y="1176629"/>
            <a:ext cx="1551072" cy="601988"/>
          </a:xfrm>
          <a:prstGeom prst="rect">
            <a:avLst/>
          </a:prstGeom>
        </p:spPr>
      </p:pic>
      <p:pic>
        <p:nvPicPr>
          <p:cNvPr id="6" name="Picture 5">
            <a:extLst>
              <a:ext uri="{FF2B5EF4-FFF2-40B4-BE49-F238E27FC236}">
                <a16:creationId xmlns:a16="http://schemas.microsoft.com/office/drawing/2014/main" id="{99C4ABF6-CB52-960F-D3FF-D19066A3A94E}"/>
              </a:ext>
            </a:extLst>
          </p:cNvPr>
          <p:cNvPicPr>
            <a:picLocks noChangeAspect="1"/>
          </p:cNvPicPr>
          <p:nvPr/>
        </p:nvPicPr>
        <p:blipFill>
          <a:blip r:embed="rId6"/>
          <a:stretch>
            <a:fillRect/>
          </a:stretch>
        </p:blipFill>
        <p:spPr>
          <a:xfrm>
            <a:off x="724667" y="4670337"/>
            <a:ext cx="2144461" cy="1106818"/>
          </a:xfrm>
          <a:prstGeom prst="rect">
            <a:avLst/>
          </a:prstGeom>
        </p:spPr>
      </p:pic>
      <p:pic>
        <p:nvPicPr>
          <p:cNvPr id="8" name="Picture 7">
            <a:extLst>
              <a:ext uri="{FF2B5EF4-FFF2-40B4-BE49-F238E27FC236}">
                <a16:creationId xmlns:a16="http://schemas.microsoft.com/office/drawing/2014/main" id="{8168E5CB-8263-F644-F82F-20C1A6C75FA1}"/>
              </a:ext>
            </a:extLst>
          </p:cNvPr>
          <p:cNvPicPr>
            <a:picLocks noChangeAspect="1"/>
          </p:cNvPicPr>
          <p:nvPr/>
        </p:nvPicPr>
        <p:blipFill>
          <a:blip r:embed="rId7"/>
          <a:stretch>
            <a:fillRect/>
          </a:stretch>
        </p:blipFill>
        <p:spPr>
          <a:xfrm>
            <a:off x="9536386" y="5508325"/>
            <a:ext cx="1714588" cy="1047804"/>
          </a:xfrm>
          <a:prstGeom prst="rect">
            <a:avLst/>
          </a:prstGeom>
        </p:spPr>
      </p:pic>
      <p:pic>
        <p:nvPicPr>
          <p:cNvPr id="10" name="Picture 9">
            <a:extLst>
              <a:ext uri="{FF2B5EF4-FFF2-40B4-BE49-F238E27FC236}">
                <a16:creationId xmlns:a16="http://schemas.microsoft.com/office/drawing/2014/main" id="{4C760CB7-59A3-6B08-AE7C-BAF125729CCD}"/>
              </a:ext>
            </a:extLst>
          </p:cNvPr>
          <p:cNvPicPr>
            <a:picLocks noChangeAspect="1"/>
          </p:cNvPicPr>
          <p:nvPr/>
        </p:nvPicPr>
        <p:blipFill>
          <a:blip r:embed="rId8"/>
          <a:stretch>
            <a:fillRect/>
          </a:stretch>
        </p:blipFill>
        <p:spPr>
          <a:xfrm>
            <a:off x="6286786" y="2527054"/>
            <a:ext cx="4350964" cy="1583842"/>
          </a:xfrm>
          <a:prstGeom prst="rect">
            <a:avLst/>
          </a:prstGeom>
        </p:spPr>
      </p:pic>
    </p:spTree>
    <p:extLst>
      <p:ext uri="{BB962C8B-B14F-4D97-AF65-F5344CB8AC3E}">
        <p14:creationId xmlns:p14="http://schemas.microsoft.com/office/powerpoint/2010/main" val="142826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643466"/>
            <a:ext cx="7937898" cy="4868259"/>
          </a:xfrm>
          <a:effectLst>
            <a:innerShdw blurRad="88900" dist="50800" dir="13500000">
              <a:prstClr val="black">
                <a:alpha val="30000"/>
              </a:prstClr>
            </a:innerShdw>
          </a:effectLst>
        </p:spPr>
        <p:txBody>
          <a:bodyPr anchor="t">
            <a:noAutofit/>
          </a:bodyPr>
          <a:lstStyle/>
          <a:p>
            <a:pPr algn="l"/>
            <a:r>
              <a:rPr lang="en-US" sz="3200" dirty="0"/>
              <a:t>3. Lead the club </a:t>
            </a:r>
            <a:br>
              <a:rPr lang="en-US" sz="3200" dirty="0"/>
            </a:br>
            <a:r>
              <a:rPr lang="en-US" sz="3200" dirty="0"/>
              <a:t>    Create conditions to meet goals </a:t>
            </a:r>
            <a:br>
              <a:rPr lang="en-US" sz="3200" dirty="0"/>
            </a:br>
            <a:r>
              <a:rPr lang="en-US" sz="3200" i="1" dirty="0" err="1"/>
              <a:t>Goals</a:t>
            </a:r>
            <a:r>
              <a:rPr lang="en-US" sz="3200" i="1" dirty="0"/>
              <a:t> should align with Biennium Goals</a:t>
            </a:r>
            <a:br>
              <a:rPr lang="en-US" sz="3200" dirty="0"/>
            </a:br>
            <a:br>
              <a:rPr lang="en-US" sz="3200" dirty="0"/>
            </a:br>
            <a:br>
              <a:rPr lang="en-US" sz="3200" dirty="0"/>
            </a:br>
            <a:r>
              <a:rPr lang="en-US" sz="3200" dirty="0"/>
              <a:t>4. Create an effective board </a:t>
            </a:r>
            <a:br>
              <a:rPr lang="en-US" sz="3200" dirty="0"/>
            </a:br>
            <a:r>
              <a:rPr lang="en-US" sz="3200" dirty="0"/>
              <a:t>    All members need to feel </a:t>
            </a:r>
            <a:br>
              <a:rPr lang="en-US" sz="3200" dirty="0"/>
            </a:br>
            <a:r>
              <a:rPr lang="en-US" sz="3200" dirty="0"/>
              <a:t>   involve</a:t>
            </a:r>
            <a:br>
              <a:rPr lang="en-US" sz="3200" dirty="0"/>
            </a:br>
            <a:br>
              <a:rPr lang="en-US" sz="3200" dirty="0"/>
            </a:br>
            <a:br>
              <a:rPr lang="en-US" sz="3200" dirty="0"/>
            </a:br>
            <a:r>
              <a:rPr lang="en-US" sz="3200" dirty="0"/>
              <a:t>5. Involve your colleagues from the start-      </a:t>
            </a:r>
            <a:br>
              <a:rPr lang="en-US" sz="3200" dirty="0"/>
            </a:br>
            <a:r>
              <a:rPr lang="en-US" sz="3200" dirty="0"/>
              <a:t>    Collaborate and have FUN!</a:t>
            </a:r>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pic>
        <p:nvPicPr>
          <p:cNvPr id="6" name="Picture 5">
            <a:extLst>
              <a:ext uri="{FF2B5EF4-FFF2-40B4-BE49-F238E27FC236}">
                <a16:creationId xmlns:a16="http://schemas.microsoft.com/office/drawing/2014/main" id="{EFE96F25-24D7-A0FF-AA76-D86C3B5F0601}"/>
              </a:ext>
            </a:extLst>
          </p:cNvPr>
          <p:cNvPicPr>
            <a:picLocks noChangeAspect="1"/>
          </p:cNvPicPr>
          <p:nvPr/>
        </p:nvPicPr>
        <p:blipFill>
          <a:blip r:embed="rId5"/>
          <a:stretch>
            <a:fillRect/>
          </a:stretch>
        </p:blipFill>
        <p:spPr>
          <a:xfrm>
            <a:off x="8217737" y="133882"/>
            <a:ext cx="1943200" cy="1644735"/>
          </a:xfrm>
          <a:prstGeom prst="rect">
            <a:avLst/>
          </a:prstGeom>
        </p:spPr>
      </p:pic>
      <p:pic>
        <p:nvPicPr>
          <p:cNvPr id="8" name="Picture 7">
            <a:extLst>
              <a:ext uri="{FF2B5EF4-FFF2-40B4-BE49-F238E27FC236}">
                <a16:creationId xmlns:a16="http://schemas.microsoft.com/office/drawing/2014/main" id="{83ACDA84-668D-637B-E12C-91CE0D0036F0}"/>
              </a:ext>
            </a:extLst>
          </p:cNvPr>
          <p:cNvPicPr>
            <a:picLocks noChangeAspect="1"/>
          </p:cNvPicPr>
          <p:nvPr/>
        </p:nvPicPr>
        <p:blipFill>
          <a:blip r:embed="rId6"/>
          <a:stretch>
            <a:fillRect/>
          </a:stretch>
        </p:blipFill>
        <p:spPr>
          <a:xfrm>
            <a:off x="9363387" y="4897105"/>
            <a:ext cx="2444876" cy="1568531"/>
          </a:xfrm>
          <a:prstGeom prst="rect">
            <a:avLst/>
          </a:prstGeom>
        </p:spPr>
      </p:pic>
      <p:pic>
        <p:nvPicPr>
          <p:cNvPr id="10" name="Picture 9">
            <a:extLst>
              <a:ext uri="{FF2B5EF4-FFF2-40B4-BE49-F238E27FC236}">
                <a16:creationId xmlns:a16="http://schemas.microsoft.com/office/drawing/2014/main" id="{7DB19834-CA6D-D43C-EF91-14E19942EBB9}"/>
              </a:ext>
            </a:extLst>
          </p:cNvPr>
          <p:cNvPicPr>
            <a:picLocks noChangeAspect="1"/>
          </p:cNvPicPr>
          <p:nvPr/>
        </p:nvPicPr>
        <p:blipFill>
          <a:blip r:embed="rId7"/>
          <a:stretch>
            <a:fillRect/>
          </a:stretch>
        </p:blipFill>
        <p:spPr>
          <a:xfrm>
            <a:off x="7045122" y="2537581"/>
            <a:ext cx="2904930" cy="1833608"/>
          </a:xfrm>
          <a:prstGeom prst="rect">
            <a:avLst/>
          </a:prstGeom>
        </p:spPr>
      </p:pic>
    </p:spTree>
    <p:extLst>
      <p:ext uri="{BB962C8B-B14F-4D97-AF65-F5344CB8AC3E}">
        <p14:creationId xmlns:p14="http://schemas.microsoft.com/office/powerpoint/2010/main" val="24388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643467"/>
            <a:ext cx="7449552" cy="3619924"/>
          </a:xfrm>
          <a:effectLst>
            <a:innerShdw blurRad="88900" dist="50800" dir="13500000">
              <a:prstClr val="black">
                <a:alpha val="30000"/>
              </a:prstClr>
            </a:innerShdw>
          </a:effectLst>
        </p:spPr>
        <p:txBody>
          <a:bodyPr anchor="t">
            <a:normAutofit/>
          </a:bodyPr>
          <a:lstStyle/>
          <a:p>
            <a:pPr algn="l"/>
            <a:r>
              <a:rPr lang="en-US" sz="3600" u="sng" dirty="0"/>
              <a:t>3. The Role of your Board</a:t>
            </a:r>
            <a:br>
              <a:rPr lang="en-US" sz="3600" dirty="0"/>
            </a:br>
            <a:br>
              <a:rPr lang="en-US" sz="3600" dirty="0"/>
            </a:br>
            <a:r>
              <a:rPr lang="en-US" sz="3600" dirty="0"/>
              <a:t>The primary role of the club board is to recommend advocacy actions, service projects, and donations and make suggestions for policies for adoption by the club.</a:t>
            </a:r>
            <a:endParaRPr lang="en-US" sz="81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5"/>
          <a:stretch>
            <a:fillRect/>
          </a:stretch>
        </p:blipFill>
        <p:spPr>
          <a:xfrm>
            <a:off x="10637750" y="1176629"/>
            <a:ext cx="1551072" cy="601988"/>
          </a:xfrm>
          <a:prstGeom prst="rect">
            <a:avLst/>
          </a:prstGeom>
        </p:spPr>
      </p:pic>
      <p:pic>
        <p:nvPicPr>
          <p:cNvPr id="6" name="Picture 5">
            <a:extLst>
              <a:ext uri="{FF2B5EF4-FFF2-40B4-BE49-F238E27FC236}">
                <a16:creationId xmlns:a16="http://schemas.microsoft.com/office/drawing/2014/main" id="{CD2226C3-8F36-E4EF-8CC6-84F6F0CA35CE}"/>
              </a:ext>
            </a:extLst>
          </p:cNvPr>
          <p:cNvPicPr>
            <a:picLocks noChangeAspect="1"/>
          </p:cNvPicPr>
          <p:nvPr/>
        </p:nvPicPr>
        <p:blipFill>
          <a:blip r:embed="rId6"/>
          <a:stretch>
            <a:fillRect/>
          </a:stretch>
        </p:blipFill>
        <p:spPr>
          <a:xfrm>
            <a:off x="1106287" y="4491194"/>
            <a:ext cx="9979425" cy="1704352"/>
          </a:xfrm>
          <a:prstGeom prst="rect">
            <a:avLst/>
          </a:prstGeom>
        </p:spPr>
      </p:pic>
    </p:spTree>
    <p:extLst>
      <p:ext uri="{BB962C8B-B14F-4D97-AF65-F5344CB8AC3E}">
        <p14:creationId xmlns:p14="http://schemas.microsoft.com/office/powerpoint/2010/main" val="157138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643466"/>
            <a:ext cx="7449552" cy="4868259"/>
          </a:xfrm>
          <a:effectLst>
            <a:innerShdw blurRad="88900" dist="50800" dir="13500000">
              <a:prstClr val="black">
                <a:alpha val="30000"/>
              </a:prstClr>
            </a:innerShdw>
          </a:effectLst>
        </p:spPr>
        <p:txBody>
          <a:bodyPr anchor="t">
            <a:normAutofit/>
          </a:bodyPr>
          <a:lstStyle/>
          <a:p>
            <a:pPr algn="l"/>
            <a:r>
              <a:rPr lang="en-US" sz="3600" u="sng" dirty="0"/>
              <a:t>4. Club Committees</a:t>
            </a:r>
            <a:br>
              <a:rPr lang="en-US" sz="8100" dirty="0"/>
            </a:br>
            <a:r>
              <a:rPr lang="en-US" sz="8100" dirty="0"/>
              <a:t>I</a:t>
            </a:r>
            <a:r>
              <a:rPr lang="en-US" sz="3200" dirty="0"/>
              <a:t>nvolve the club members in actions that empower women, each club should have task forces/committees as appropriate for smooth operations.</a:t>
            </a:r>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pic>
        <p:nvPicPr>
          <p:cNvPr id="6" name="Picture 5">
            <a:extLst>
              <a:ext uri="{FF2B5EF4-FFF2-40B4-BE49-F238E27FC236}">
                <a16:creationId xmlns:a16="http://schemas.microsoft.com/office/drawing/2014/main" id="{4C2D18A2-34D7-B7B8-77E4-06D2159DE114}"/>
              </a:ext>
            </a:extLst>
          </p:cNvPr>
          <p:cNvPicPr>
            <a:picLocks noChangeAspect="1"/>
          </p:cNvPicPr>
          <p:nvPr/>
        </p:nvPicPr>
        <p:blipFill>
          <a:blip r:embed="rId5"/>
          <a:stretch>
            <a:fillRect/>
          </a:stretch>
        </p:blipFill>
        <p:spPr>
          <a:xfrm>
            <a:off x="7120890" y="3641058"/>
            <a:ext cx="4906036" cy="2755252"/>
          </a:xfrm>
          <a:prstGeom prst="rect">
            <a:avLst/>
          </a:prstGeom>
        </p:spPr>
      </p:pic>
      <p:pic>
        <p:nvPicPr>
          <p:cNvPr id="8" name="Picture 7">
            <a:extLst>
              <a:ext uri="{FF2B5EF4-FFF2-40B4-BE49-F238E27FC236}">
                <a16:creationId xmlns:a16="http://schemas.microsoft.com/office/drawing/2014/main" id="{7AED753C-70E0-03EE-BD03-B10A671BCF5D}"/>
              </a:ext>
            </a:extLst>
          </p:cNvPr>
          <p:cNvPicPr>
            <a:picLocks noChangeAspect="1"/>
          </p:cNvPicPr>
          <p:nvPr/>
        </p:nvPicPr>
        <p:blipFill>
          <a:blip r:embed="rId6"/>
          <a:stretch>
            <a:fillRect/>
          </a:stretch>
        </p:blipFill>
        <p:spPr>
          <a:xfrm>
            <a:off x="1718275" y="3881132"/>
            <a:ext cx="2327945" cy="2274059"/>
          </a:xfrm>
          <a:prstGeom prst="rect">
            <a:avLst/>
          </a:prstGeom>
        </p:spPr>
      </p:pic>
    </p:spTree>
    <p:extLst>
      <p:ext uri="{BB962C8B-B14F-4D97-AF65-F5344CB8AC3E}">
        <p14:creationId xmlns:p14="http://schemas.microsoft.com/office/powerpoint/2010/main" val="15977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492561" y="357776"/>
            <a:ext cx="11206878" cy="3831257"/>
          </a:xfrm>
          <a:effectLst>
            <a:innerShdw blurRad="88900" dist="50800" dir="13500000">
              <a:prstClr val="black">
                <a:alpha val="30000"/>
              </a:prstClr>
            </a:innerShdw>
          </a:effectLst>
        </p:spPr>
        <p:txBody>
          <a:bodyPr anchor="t">
            <a:normAutofit fontScale="90000"/>
          </a:bodyPr>
          <a:lstStyle/>
          <a:p>
            <a:pPr algn="l"/>
            <a:r>
              <a:rPr lang="en-US" sz="3600" u="sng" dirty="0"/>
              <a:t>5. Financial Management</a:t>
            </a:r>
            <a:br>
              <a:rPr lang="en-US" sz="3600" u="sng" dirty="0"/>
            </a:br>
            <a:br>
              <a:rPr lang="en-US" sz="3600" u="sng" dirty="0"/>
            </a:br>
            <a:r>
              <a:rPr lang="en-US" sz="3600" dirty="0"/>
              <a:t>Fiduciary Responsibility.</a:t>
            </a:r>
            <a:br>
              <a:rPr lang="en-US" sz="3600" dirty="0"/>
            </a:br>
            <a:r>
              <a:rPr lang="en-US" sz="3600" dirty="0"/>
              <a:t>Work closely with the club treasurer.</a:t>
            </a:r>
            <a:br>
              <a:rPr lang="en-US" sz="3600" dirty="0"/>
            </a:br>
            <a:r>
              <a:rPr lang="en-US" sz="3600" dirty="0"/>
              <a:t>Confirm :</a:t>
            </a:r>
            <a:br>
              <a:rPr lang="en-US" sz="3600" dirty="0"/>
            </a:br>
            <a:r>
              <a:rPr lang="en-US" sz="3600" dirty="0"/>
              <a:t>   Paying bills and taxes</a:t>
            </a:r>
            <a:br>
              <a:rPr lang="en-US" sz="3600" dirty="0"/>
            </a:br>
            <a:r>
              <a:rPr lang="en-US" sz="3600" dirty="0"/>
              <a:t>   Collect Dues</a:t>
            </a:r>
            <a:br>
              <a:rPr lang="en-US" sz="3600" dirty="0"/>
            </a:br>
            <a:br>
              <a:rPr lang="en-US" sz="3600" dirty="0"/>
            </a:br>
            <a:endParaRPr lang="en-US" sz="32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4"/>
          <a:stretch>
            <a:fillRect/>
          </a:stretch>
        </p:blipFill>
        <p:spPr>
          <a:xfrm>
            <a:off x="10637750" y="1176629"/>
            <a:ext cx="1551072" cy="601988"/>
          </a:xfrm>
          <a:prstGeom prst="rect">
            <a:avLst/>
          </a:prstGeom>
        </p:spPr>
      </p:pic>
      <p:sp>
        <p:nvSpPr>
          <p:cNvPr id="5" name="TextBox 4">
            <a:extLst>
              <a:ext uri="{FF2B5EF4-FFF2-40B4-BE49-F238E27FC236}">
                <a16:creationId xmlns:a16="http://schemas.microsoft.com/office/drawing/2014/main" id="{AD782D1B-7E18-4648-14C8-C36C6F1EDBF2}"/>
              </a:ext>
            </a:extLst>
          </p:cNvPr>
          <p:cNvSpPr txBox="1"/>
          <p:nvPr/>
        </p:nvSpPr>
        <p:spPr>
          <a:xfrm>
            <a:off x="1110760" y="3786018"/>
            <a:ext cx="10460477" cy="2554545"/>
          </a:xfrm>
          <a:prstGeom prst="rect">
            <a:avLst/>
          </a:prstGeom>
          <a:noFill/>
        </p:spPr>
        <p:txBody>
          <a:bodyPr wrap="square">
            <a:spAutoFit/>
          </a:bodyPr>
          <a:lstStyle/>
          <a:p>
            <a:pPr marL="457200" indent="-457200">
              <a:buFont typeface="Wingdings" panose="05000000000000000000" pitchFamily="2" charset="2"/>
              <a:buChar char="Ø"/>
            </a:pPr>
            <a:r>
              <a:rPr lang="en-US" sz="3200" dirty="0"/>
              <a:t>Become familiar with </a:t>
            </a:r>
            <a:r>
              <a:rPr lang="en-US" sz="3200" dirty="0" err="1"/>
              <a:t>Zonta’s</a:t>
            </a:r>
            <a:r>
              <a:rPr lang="en-US" sz="3200" dirty="0"/>
              <a:t> policies and procedures on  club finances. </a:t>
            </a:r>
          </a:p>
          <a:p>
            <a:pPr marL="457200" indent="-457200">
              <a:buFont typeface="Wingdings" panose="05000000000000000000" pitchFamily="2" charset="2"/>
              <a:buChar char="Ø"/>
            </a:pPr>
            <a:r>
              <a:rPr lang="en-US" sz="3200" dirty="0"/>
              <a:t>For USA clubs there are two options for filing taxes, either under the </a:t>
            </a:r>
            <a:r>
              <a:rPr lang="en-US" sz="3200" dirty="0" err="1"/>
              <a:t>Zonta</a:t>
            </a:r>
            <a:r>
              <a:rPr lang="en-US" sz="3200" dirty="0"/>
              <a:t> International umbrella or directly to the IRS.</a:t>
            </a:r>
          </a:p>
        </p:txBody>
      </p:sp>
      <p:pic>
        <p:nvPicPr>
          <p:cNvPr id="9" name="Picture 8">
            <a:extLst>
              <a:ext uri="{FF2B5EF4-FFF2-40B4-BE49-F238E27FC236}">
                <a16:creationId xmlns:a16="http://schemas.microsoft.com/office/drawing/2014/main" id="{79E54371-0D44-4002-245D-D0BFE3B38A60}"/>
              </a:ext>
            </a:extLst>
          </p:cNvPr>
          <p:cNvPicPr>
            <a:picLocks noChangeAspect="1"/>
          </p:cNvPicPr>
          <p:nvPr/>
        </p:nvPicPr>
        <p:blipFill>
          <a:blip r:embed="rId5"/>
          <a:stretch>
            <a:fillRect/>
          </a:stretch>
        </p:blipFill>
        <p:spPr>
          <a:xfrm>
            <a:off x="8456813" y="2411331"/>
            <a:ext cx="2368672" cy="1435174"/>
          </a:xfrm>
          <a:prstGeom prst="rect">
            <a:avLst/>
          </a:prstGeom>
        </p:spPr>
      </p:pic>
      <p:pic>
        <p:nvPicPr>
          <p:cNvPr id="11" name="Picture 10">
            <a:extLst>
              <a:ext uri="{FF2B5EF4-FFF2-40B4-BE49-F238E27FC236}">
                <a16:creationId xmlns:a16="http://schemas.microsoft.com/office/drawing/2014/main" id="{247A2EB5-6B77-B987-D00D-14EA0E36D477}"/>
              </a:ext>
            </a:extLst>
          </p:cNvPr>
          <p:cNvPicPr>
            <a:picLocks noChangeAspect="1"/>
          </p:cNvPicPr>
          <p:nvPr/>
        </p:nvPicPr>
        <p:blipFill>
          <a:blip r:embed="rId6"/>
          <a:stretch>
            <a:fillRect/>
          </a:stretch>
        </p:blipFill>
        <p:spPr>
          <a:xfrm rot="20079507">
            <a:off x="7306119" y="169001"/>
            <a:ext cx="1358970" cy="1828894"/>
          </a:xfrm>
          <a:prstGeom prst="rect">
            <a:avLst/>
          </a:prstGeom>
        </p:spPr>
      </p:pic>
    </p:spTree>
    <p:extLst>
      <p:ext uri="{BB962C8B-B14F-4D97-AF65-F5344CB8AC3E}">
        <p14:creationId xmlns:p14="http://schemas.microsoft.com/office/powerpoint/2010/main" val="131246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3CF8DE-6849-40CA-A1EC-753970FD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D066A5-7DF3-4044-8366-82472E57C9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5ABBBA-232B-A369-AF8B-95C0D3D63CCF}"/>
              </a:ext>
            </a:extLst>
          </p:cNvPr>
          <p:cNvSpPr>
            <a:spLocks noGrp="1"/>
          </p:cNvSpPr>
          <p:nvPr>
            <p:ph type="ctrTitle"/>
          </p:nvPr>
        </p:nvSpPr>
        <p:spPr>
          <a:xfrm>
            <a:off x="680322" y="272374"/>
            <a:ext cx="7449552" cy="5239351"/>
          </a:xfrm>
          <a:effectLst>
            <a:innerShdw blurRad="88900" dist="50800" dir="13500000">
              <a:prstClr val="black">
                <a:alpha val="30000"/>
              </a:prstClr>
            </a:innerShdw>
          </a:effectLst>
        </p:spPr>
        <p:txBody>
          <a:bodyPr anchor="t">
            <a:normAutofit/>
          </a:bodyPr>
          <a:lstStyle/>
          <a:p>
            <a:pPr algn="l"/>
            <a:r>
              <a:rPr lang="en-US" sz="3600" u="sng" dirty="0"/>
              <a:t>6. Getting Organized</a:t>
            </a:r>
            <a:br>
              <a:rPr lang="en-US" sz="3600" u="sng" dirty="0"/>
            </a:br>
            <a:r>
              <a:rPr lang="en-US" sz="3600" dirty="0"/>
              <a:t>Prepare club meeting agendas:</a:t>
            </a:r>
            <a:endParaRPr lang="en-US" sz="3200" dirty="0"/>
          </a:p>
        </p:txBody>
      </p:sp>
      <p:pic>
        <p:nvPicPr>
          <p:cNvPr id="16" name="Picture 15">
            <a:extLst>
              <a:ext uri="{FF2B5EF4-FFF2-40B4-BE49-F238E27FC236}">
                <a16:creationId xmlns:a16="http://schemas.microsoft.com/office/drawing/2014/main" id="{D44AE4AF-64DE-466A-97C7-E9971A3026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5" y="2006420"/>
            <a:ext cx="1602997" cy="144270"/>
          </a:xfrm>
          <a:prstGeom prst="rect">
            <a:avLst/>
          </a:prstGeom>
        </p:spPr>
      </p:pic>
      <p:sp>
        <p:nvSpPr>
          <p:cNvPr id="18" name="Rectangle 17">
            <a:extLst>
              <a:ext uri="{FF2B5EF4-FFF2-40B4-BE49-F238E27FC236}">
                <a16:creationId xmlns:a16="http://schemas.microsoft.com/office/drawing/2014/main" id="{D91122A9-E50F-49AF-86CE-ACC382FBD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4346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7D9B2AA-2EC1-862E-6C3D-5C6CCB885E83}"/>
              </a:ext>
            </a:extLst>
          </p:cNvPr>
          <p:cNvPicPr>
            <a:picLocks noChangeAspect="1"/>
          </p:cNvPicPr>
          <p:nvPr/>
        </p:nvPicPr>
        <p:blipFill>
          <a:blip r:embed="rId5"/>
          <a:stretch>
            <a:fillRect/>
          </a:stretch>
        </p:blipFill>
        <p:spPr>
          <a:xfrm>
            <a:off x="10637750" y="1176629"/>
            <a:ext cx="1551072" cy="601988"/>
          </a:xfrm>
          <a:prstGeom prst="rect">
            <a:avLst/>
          </a:prstGeom>
        </p:spPr>
      </p:pic>
      <p:sp>
        <p:nvSpPr>
          <p:cNvPr id="5" name="TextBox 4">
            <a:extLst>
              <a:ext uri="{FF2B5EF4-FFF2-40B4-BE49-F238E27FC236}">
                <a16:creationId xmlns:a16="http://schemas.microsoft.com/office/drawing/2014/main" id="{6A664558-140E-140D-9301-3637BD692F5B}"/>
              </a:ext>
            </a:extLst>
          </p:cNvPr>
          <p:cNvSpPr txBox="1">
            <a:spLocks noGrp="1" noRot="1" noMove="1" noResize="1" noEditPoints="1" noAdjustHandles="1" noChangeArrowheads="1" noChangeShapeType="1"/>
          </p:cNvSpPr>
          <p:nvPr/>
        </p:nvSpPr>
        <p:spPr>
          <a:xfrm>
            <a:off x="1031132" y="2141202"/>
            <a:ext cx="9786025" cy="3539430"/>
          </a:xfrm>
          <a:prstGeom prst="rect">
            <a:avLst/>
          </a:prstGeom>
          <a:noFill/>
        </p:spPr>
        <p:txBody>
          <a:bodyPr wrap="square">
            <a:spAutoFit/>
          </a:bodyPr>
          <a:lstStyle/>
          <a:p>
            <a:pPr marL="285750" indent="-285750">
              <a:buFont typeface="Wingdings" panose="05000000000000000000" pitchFamily="2" charset="2"/>
              <a:buChar char="Ø"/>
            </a:pPr>
            <a:r>
              <a:rPr lang="en-US" sz="2800" dirty="0"/>
              <a:t>Allow enough time for </a:t>
            </a:r>
            <a:r>
              <a:rPr lang="en-US" sz="2800" dirty="0" err="1"/>
              <a:t>Zonta</a:t>
            </a:r>
            <a:r>
              <a:rPr lang="en-US" sz="2800" dirty="0"/>
              <a:t> issues, news and information from </a:t>
            </a:r>
            <a:r>
              <a:rPr lang="en-US" sz="2800" dirty="0" err="1"/>
              <a:t>Zonta</a:t>
            </a:r>
            <a:r>
              <a:rPr lang="en-US" sz="2800" dirty="0"/>
              <a:t> International. </a:t>
            </a:r>
          </a:p>
          <a:p>
            <a:pPr marL="285750" indent="-285750">
              <a:buFont typeface="Wingdings" panose="05000000000000000000" pitchFamily="2" charset="2"/>
              <a:buChar char="Ø"/>
            </a:pPr>
            <a:r>
              <a:rPr lang="en-US" sz="2800" dirty="0"/>
              <a:t>Include members to give reports on international projects/programs and events at the UN. </a:t>
            </a:r>
          </a:p>
          <a:p>
            <a:pPr marL="285750" indent="-285750">
              <a:buFont typeface="Wingdings" panose="05000000000000000000" pitchFamily="2" charset="2"/>
              <a:buChar char="Ø"/>
            </a:pPr>
            <a:r>
              <a:rPr lang="en-US" sz="2800" dirty="0"/>
              <a:t>Involve/delegate club members in the club performance </a:t>
            </a:r>
          </a:p>
          <a:p>
            <a:pPr marL="285750" indent="-285750">
              <a:buFont typeface="Wingdings" panose="05000000000000000000" pitchFamily="2" charset="2"/>
              <a:buChar char="Ø"/>
            </a:pPr>
            <a:r>
              <a:rPr lang="en-US" sz="2800" dirty="0"/>
              <a:t>Ensure the board members get all relevant information in time which allows them to come well prepared and make the meeting more efficient</a:t>
            </a:r>
          </a:p>
        </p:txBody>
      </p:sp>
    </p:spTree>
    <p:extLst>
      <p:ext uri="{BB962C8B-B14F-4D97-AF65-F5344CB8AC3E}">
        <p14:creationId xmlns:p14="http://schemas.microsoft.com/office/powerpoint/2010/main" val="216645193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236</TotalTime>
  <Words>850</Words>
  <Application>Microsoft Office PowerPoint</Application>
  <PresentationFormat>Widescreen</PresentationFormat>
  <Paragraphs>41</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vt:lpstr>
      <vt:lpstr>Berlin</vt:lpstr>
      <vt:lpstr>Club President’s Companion   Welcome to your presidency:   9 points that will make  your job easy!</vt:lpstr>
      <vt:lpstr>1. Two immediate sources for help: </vt:lpstr>
      <vt:lpstr>PowerPoint Presentation</vt:lpstr>
      <vt:lpstr>1. Engage and motivate the members      to participate in the clubs’ work      Using their knowledge,      experiences and interest     2. OBSERVE:      See, Listen and Pay attention     Members appreciate when leaders    are aware of their contributions,    time, work and donations.   </vt:lpstr>
      <vt:lpstr>3. Lead the club      Create conditions to meet goals  Goals should align with Biennium Goals   4. Create an effective board      All members need to feel     involve   5. Involve your colleagues from the start-           Collaborate and have FUN!</vt:lpstr>
      <vt:lpstr>3. The Role of your Board  The primary role of the club board is to recommend advocacy actions, service projects, and donations and make suggestions for policies for adoption by the club.</vt:lpstr>
      <vt:lpstr>4. Club Committees Involve the club members in actions that empower women, each club should have task forces/committees as appropriate for smooth operations.</vt:lpstr>
      <vt:lpstr>5. Financial Management  Fiduciary Responsibility. Work closely with the club treasurer. Confirm :    Paying bills and taxes    Collect Dues  </vt:lpstr>
      <vt:lpstr>6. Getting Organized Prepare club meeting agendas:</vt:lpstr>
      <vt:lpstr>7. Parliamentary Procedures  Zonta is a democratic organization. All members in good standing have the right and  responsibility to vote on all decisions that impact your club. </vt:lpstr>
      <vt:lpstr>       Parliamentary rules facilitate healthy  discussions and allow every voice to be heard.   </vt:lpstr>
      <vt:lpstr>PowerPoint Presentation</vt:lpstr>
      <vt:lpstr>8. Protocol is an Attitude  Observing protocol shows respect and gratitude for our Zontians work.  The Zonta International Protocol Manual shows you the “How to…”         It answers the questions you may have        when you invite Zonta members or elected                               leaders to your club events or meetings.   </vt:lpstr>
      <vt:lpstr>Protocol Example:  Gifts and Flowers Gifts are not required and generally are being replaced by other forms of appreciation in the name of Zonta, or for the benefit of one of Zonta International's many service projects.  Depending on the culture and custom, a souvenir may be presented to the guest during the visit.  In all cases, a Zonta rose may be a gift.</vt:lpstr>
      <vt:lpstr>9. Resources   As president, you are the “go-to” person in your club when questions arise… and it is ok to say, “I will research that and get back to you”   (Refer to Rule #1 and Call an Area Director!)  A few months after convention, you will receive a copy of the new Governing Documents from ZI Headquarters. This is a booklet that contains the International Bylaws, biennial goals, a description of the current international projects and a glossary.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 WILL NEVER “BECOME” A LEADER</dc:title>
  <dc:creator>Dory Thomassie</dc:creator>
  <cp:lastModifiedBy>Judith Kautz</cp:lastModifiedBy>
  <cp:revision>33</cp:revision>
  <dcterms:created xsi:type="dcterms:W3CDTF">2022-10-22T11:55:00Z</dcterms:created>
  <dcterms:modified xsi:type="dcterms:W3CDTF">2022-11-05T21:26:05Z</dcterms:modified>
</cp:coreProperties>
</file>