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72" r:id="rId2"/>
    <p:sldId id="257" r:id="rId3"/>
    <p:sldId id="274" r:id="rId4"/>
    <p:sldId id="256" r:id="rId5"/>
    <p:sldId id="279" r:id="rId6"/>
    <p:sldId id="280" r:id="rId7"/>
    <p:sldId id="275" r:id="rId8"/>
    <p:sldId id="276" r:id="rId9"/>
    <p:sldId id="287" r:id="rId10"/>
    <p:sldId id="291" r:id="rId11"/>
    <p:sldId id="277" r:id="rId12"/>
    <p:sldId id="283" r:id="rId13"/>
    <p:sldId id="284" r:id="rId14"/>
    <p:sldId id="278" r:id="rId15"/>
    <p:sldId id="289" r:id="rId16"/>
    <p:sldId id="288" r:id="rId17"/>
    <p:sldId id="281" r:id="rId18"/>
    <p:sldId id="290" r:id="rId19"/>
    <p:sldId id="286" r:id="rId20"/>
    <p:sldId id="282" r:id="rId21"/>
    <p:sldId id="285" r:id="rId22"/>
    <p:sldId id="295" r:id="rId23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7"/>
    <p:restoredTop sz="96291"/>
  </p:normalViewPr>
  <p:slideViewPr>
    <p:cSldViewPr snapToGrid="0">
      <p:cViewPr varScale="1">
        <p:scale>
          <a:sx n="82" d="100"/>
          <a:sy n="82" d="100"/>
        </p:scale>
        <p:origin x="95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422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451AD-4BD8-0442-A13D-BB2C5206A479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D5F72-8CE9-D447-87EE-1651D4D53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1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algn="l" rtl="0">
              <a:spcBef>
                <a:spcPts val="100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, new york, times, serif"/>
              </a:rPr>
              <a:t>Relationship building is the foundation of a high-performing team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b="0" i="0" u="none" strike="noStrike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pPr marL="228600" algn="l" rtl="0">
              <a:spcBef>
                <a:spcPts val="100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Consistent and transparent communication</a:t>
            </a:r>
            <a:endParaRPr lang="en-US" b="0" i="0" u="none" strike="noStrike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pPr marL="685800" algn="l" rtl="0">
              <a:spcBef>
                <a:spcPts val="50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Listening actively</a:t>
            </a:r>
            <a:endParaRPr lang="en-US" b="0" i="0" u="none" strike="noStrike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pPr marL="685800" algn="l" rtl="0">
              <a:spcBef>
                <a:spcPts val="50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Negotiating conflict constructively</a:t>
            </a:r>
            <a:endParaRPr lang="en-US" b="0" i="0" u="none" strike="noStrike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pPr marL="685800" algn="l" rtl="0">
              <a:spcBef>
                <a:spcPts val="50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Empathy and respect</a:t>
            </a:r>
            <a:endParaRPr lang="en-US" b="0" i="0" u="none" strike="noStrike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pPr marL="685800" algn="l" rtl="0">
              <a:spcBef>
                <a:spcPts val="50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Accept support and be supportive</a:t>
            </a:r>
            <a:endParaRPr lang="en-US" b="0" i="0" u="none" strike="noStrike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pPr marL="228600" algn="l" rtl="0">
              <a:spcBef>
                <a:spcPts val="100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Servant Leadership</a:t>
            </a:r>
            <a:endParaRPr lang="en-US" b="0" i="0" u="none" strike="noStrike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pPr marL="685800" algn="l" rtl="0">
              <a:spcBef>
                <a:spcPts val="50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Philosophy and approach that puts the needs of others before your own</a:t>
            </a:r>
            <a:endParaRPr lang="en-US" b="0" i="0" u="none" strike="noStrike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pPr marL="685800" algn="l" rtl="0">
              <a:spcBef>
                <a:spcPts val="50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Communicate the Vision</a:t>
            </a:r>
            <a:endParaRPr lang="en-US" b="0" i="0" u="none" strike="noStrike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pPr marL="685800" algn="l" rtl="0">
              <a:spcBef>
                <a:spcPts val="50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Engaged and motivated members lead to better decision-making</a:t>
            </a:r>
            <a:endParaRPr lang="en-US" b="0" i="0" u="none" strike="noStrike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D5F72-8CE9-D447-87EE-1651D4D538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57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itchFamily="2" charset="0"/>
              </a:rPr>
              <a:t>﻿Be a CHANGE AGENT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itchFamily="2" charset="0"/>
              </a:rPr>
              <a:t>﻿﻿Leaders need to contend with a hyper-competitive business environment, geo-politics, climate change, the changes advanced by the COVID-19 pandemic and many more factors, all of which require leaders to adapt and develop agility.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itchFamily="2" charset="0"/>
              </a:rPr>
              <a:t>﻿Ensure that you are not left behind by shifts in your environment and can give you a competitive edge.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itchFamily="2" charset="0"/>
              </a:rPr>
              <a:t>﻿﻿One key-way to develop leadership agility and adaptability is to be accountable and assume your responsibilities, making sure that you have laid out a plan on how you should respond to 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" pitchFamily="2" charset="0"/>
              </a:rPr>
              <a:t>﻿﻿check your progress on how well you are adapting to the change and how you are exemplifying this to your team.- Similar o a SMART GOAL (</a:t>
            </a:r>
            <a:r>
              <a:rPr lang="en-US" u="sng" dirty="0">
                <a:effectLst/>
                <a:latin typeface="Helvetica" pitchFamily="2" charset="0"/>
              </a:rPr>
              <a:t>Specific,</a:t>
            </a:r>
          </a:p>
          <a:p>
            <a:r>
              <a:rPr lang="en-US" u="sng" dirty="0">
                <a:effectLst/>
                <a:latin typeface="Helvetica" pitchFamily="2" charset="0"/>
              </a:rPr>
              <a:t>Measurable, Achievable, Relevant, Time Based)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D5F72-8CE9-D447-87EE-1651D4D538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52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C52CDAC-D8D7-255B-308A-FC7D1AD0F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32198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7CBA9-90A7-4C03-C09D-19EFCBDE5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E1F7-40DA-CA44-857B-502F82E47C2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005B8-EB8D-11CC-6871-402F762D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63B03-F705-AD96-D5A6-6FEF6E3C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B4C2-3177-8D4B-B35D-9DE8692742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FE25CD-DE78-DFFE-9B72-E3706AC684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666" y="360083"/>
            <a:ext cx="4563534" cy="337268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54C653-D14B-AA89-797B-B9B5D545C693}"/>
              </a:ext>
            </a:extLst>
          </p:cNvPr>
          <p:cNvCxnSpPr>
            <a:cxnSpLocks/>
          </p:cNvCxnSpPr>
          <p:nvPr userDrawn="1"/>
        </p:nvCxnSpPr>
        <p:spPr>
          <a:xfrm>
            <a:off x="0" y="4072466"/>
            <a:ext cx="11247120" cy="0"/>
          </a:xfrm>
          <a:prstGeom prst="line">
            <a:avLst/>
          </a:prstGeom>
          <a:ln w="793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286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F9BD7-D5F3-85E5-9F51-F7984FF84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4D8E-D269-D3F0-4CD8-0494938C0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A2BE3-47CD-07C5-33A0-EC0B23C7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E1F7-40DA-CA44-857B-502F82E47C2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55AD-E8B9-63CE-CC29-1C6A4295E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597AE-52E5-822E-6B45-823DA9664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B4C2-3177-8D4B-B35D-9DE869274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0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B907EC-5156-E74D-70C1-5E00D546FD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07FB03-9169-DC69-6D71-171CE2BC5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E88E6-DD1C-6505-A43A-FCED880E9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E1F7-40DA-CA44-857B-502F82E47C2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E53C0-1287-EC58-955A-AABE5B52F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3B00E-79FD-DFBE-2566-440A05B9A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B4C2-3177-8D4B-B35D-9DE869274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9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3B7A9-84F3-B557-B0E0-00FFEF7E0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0AE02-F265-3A2F-99C9-EDD68E029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88C96-61A4-4AA3-1EC7-95004ACAE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E1F7-40DA-CA44-857B-502F82E47C2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AB2DA-4ED9-E709-27A8-358C310DD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2BB51-46DB-B3C8-2824-6D7D356B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B4C2-3177-8D4B-B35D-9DE869274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5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2B1F3-ACE4-CC4A-6185-57217F1D5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796B7-2F6B-EFBB-D1AF-E783A3A43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A1C3F-52C6-4BCB-3E9B-CB107372B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E1F7-40DA-CA44-857B-502F82E47C2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05902-1DBA-FDD4-7084-1ECC53386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51B54-682F-A25C-DFB0-D1759B2C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B4C2-3177-8D4B-B35D-9DE869274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3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472FD-8267-6D69-32D1-AD0827C81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CCBF2-D3DC-27A5-7E6C-E7E6288E5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72BEC-F731-FA1B-E40C-97FA984A1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6ACB3-8BFA-FEE2-AB12-1C33B04EB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E1F7-40DA-CA44-857B-502F82E47C2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3250E-E5C7-4539-B534-FA03D69C1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7BB84-C7A2-1992-E3E4-B068D4B7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B4C2-3177-8D4B-B35D-9DE869274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6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96E83-CAB3-53D7-D82B-28CC228F8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F1DCC-3395-7103-B67D-D95CD4E55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99F9A-6C20-ACE7-2180-A4988AFAF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0FA82-8D84-BDBF-A505-905C1E1106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738B82-2540-602B-3575-3B98DC0041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A27CC-0998-D8A4-3564-84C33C597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E1F7-40DA-CA44-857B-502F82E47C2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6CB238-DB36-8B73-F5D4-19AD875A0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0480D-DC1E-89A2-4BD1-3A00E32F3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B4C2-3177-8D4B-B35D-9DE869274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3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0BA3F-40F2-8007-469A-CCEF3D513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1D69B3-D5B0-57AE-352D-1C06BB6B3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E1F7-40DA-CA44-857B-502F82E47C2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0C883-D509-C839-2D32-C033F535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91887C-8AED-6DB7-1C05-97B140C3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B4C2-3177-8D4B-B35D-9DE869274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6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E294B-0110-E4FF-FDC3-DF39BBECA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E1F7-40DA-CA44-857B-502F82E47C2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611EB0-7018-22CC-46DD-0D1A3CFF6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56DEF-29BD-33E2-54A3-696B8299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B4C2-3177-8D4B-B35D-9DE869274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6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CA8ED-6D7F-A589-84B6-DED7EC5EF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3822C-1A89-289C-9ECD-FE815C7E5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19C102-3A19-4E34-4868-17E20F822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7EDBB-909F-5A5C-0F51-2F452D18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E1F7-40DA-CA44-857B-502F82E47C2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6AA09-6398-42CC-69B2-8EE4B8FD0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892BB-F11F-68BC-2A8C-05564470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B4C2-3177-8D4B-B35D-9DE869274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8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2B47-09FE-E771-985C-40A31B42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4FA76-3166-FD80-20CF-CA048A435F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FA2AE-F922-A466-773B-08CBBE12E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2C4A9-9BD5-3BDD-4983-EAEB6D2F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E1F7-40DA-CA44-857B-502F82E47C2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0C616-49C4-0488-7598-B58C85678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25FD0-2953-8F01-8D03-DA2C7F45C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B4C2-3177-8D4B-B35D-9DE869274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4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9696ED-EDC5-118C-D1DF-095C416A4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DA3B6-305F-9869-64AB-79972D24E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66EDF-C383-548C-AA5D-9211D21B4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E1F7-40DA-CA44-857B-502F82E47C2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35AD4-1034-CDD0-D90E-1D7288E81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C1600-E7E1-3E10-6B4A-591EF7057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3B4C2-3177-8D4B-B35D-9DE869274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9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d.org/reflections/leadership-skill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zonta.org/ShareYourStor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4BB010-620F-8006-75B3-335950631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6" y="360083"/>
            <a:ext cx="4563534" cy="337268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2636D7-BDDE-4CE3-DDF5-920F977FBC49}"/>
              </a:ext>
            </a:extLst>
          </p:cNvPr>
          <p:cNvCxnSpPr>
            <a:cxnSpLocks/>
          </p:cNvCxnSpPr>
          <p:nvPr/>
        </p:nvCxnSpPr>
        <p:spPr>
          <a:xfrm>
            <a:off x="0" y="4072466"/>
            <a:ext cx="11247120" cy="0"/>
          </a:xfrm>
          <a:prstGeom prst="line">
            <a:avLst/>
          </a:prstGeom>
          <a:ln w="793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6F9EB27-9786-79CD-A5B5-ABF25C986376}"/>
              </a:ext>
            </a:extLst>
          </p:cNvPr>
          <p:cNvSpPr txBox="1"/>
          <p:nvPr/>
        </p:nvSpPr>
        <p:spPr>
          <a:xfrm>
            <a:off x="1275908" y="4318000"/>
            <a:ext cx="9888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8 KEY LEADERSHIP SKILLS</a:t>
            </a:r>
          </a:p>
        </p:txBody>
      </p:sp>
    </p:spTree>
    <p:extLst>
      <p:ext uri="{BB962C8B-B14F-4D97-AF65-F5344CB8AC3E}">
        <p14:creationId xmlns:p14="http://schemas.microsoft.com/office/powerpoint/2010/main" val="2747227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FF2BCB-B727-79AC-608C-4E732FAA9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6" y="360083"/>
            <a:ext cx="4563534" cy="337268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847591-B17F-200D-4B56-3CAD50BDB18A}"/>
              </a:ext>
            </a:extLst>
          </p:cNvPr>
          <p:cNvCxnSpPr>
            <a:cxnSpLocks/>
          </p:cNvCxnSpPr>
          <p:nvPr/>
        </p:nvCxnSpPr>
        <p:spPr>
          <a:xfrm>
            <a:off x="0" y="4072466"/>
            <a:ext cx="11247120" cy="0"/>
          </a:xfrm>
          <a:prstGeom prst="line">
            <a:avLst/>
          </a:prstGeom>
          <a:ln w="793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0EF9C90-17DA-FFE2-736D-F4ACE28FC9BA}"/>
              </a:ext>
            </a:extLst>
          </p:cNvPr>
          <p:cNvSpPr txBox="1"/>
          <p:nvPr/>
        </p:nvSpPr>
        <p:spPr>
          <a:xfrm>
            <a:off x="1261532" y="4072466"/>
            <a:ext cx="1052406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Presented by:  Janis Wood – Leadership Coordinator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		    Connie Davis – Governor 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		    Shelly Baumgartner – Lieutenant Governor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		    Dianna Ward – Area 1 Director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		    Dory Thomassie – Area 2 Director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		    Susan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Slavin</a:t>
            </a: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-Greenberg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– Area 3 Director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4203025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4EE2-0443-3CB0-CEBE-E6E08930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06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b="1" dirty="0">
                <a:effectLst/>
                <a:latin typeface="Arial" panose="020B0604020202020204" pitchFamily="34" charset="0"/>
              </a:rPr>
            </a:br>
            <a:r>
              <a:rPr lang="en-US" b="1" dirty="0">
                <a:effectLst/>
                <a:latin typeface="+mn-lt"/>
              </a:rPr>
              <a:t>Make Decisions </a:t>
            </a:r>
            <a:br>
              <a:rPr lang="en-US" sz="1800" b="1" dirty="0">
                <a:effectLst/>
                <a:latin typeface="+mn-lt"/>
              </a:rPr>
            </a:br>
            <a:r>
              <a:rPr lang="en-US" sz="4000" dirty="0">
                <a:effectLst/>
                <a:latin typeface="+mn-lt"/>
              </a:rPr>
              <a:t>on how you will spend your time, finances and other resources</a:t>
            </a:r>
            <a:br>
              <a:rPr lang="en-US" dirty="0">
                <a:effectLst/>
                <a:latin typeface="+mn-lt"/>
              </a:rPr>
            </a:br>
            <a:endParaRPr lang="en-US" dirty="0">
              <a:latin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448025-9761-FCA7-0DF6-8292E5C74A90}"/>
              </a:ext>
            </a:extLst>
          </p:cNvPr>
          <p:cNvCxnSpPr>
            <a:cxnSpLocks/>
          </p:cNvCxnSpPr>
          <p:nvPr/>
        </p:nvCxnSpPr>
        <p:spPr>
          <a:xfrm>
            <a:off x="744279" y="6230876"/>
            <a:ext cx="11454809" cy="0"/>
          </a:xfrm>
          <a:prstGeom prst="line">
            <a:avLst/>
          </a:prstGeom>
          <a:ln w="139700">
            <a:solidFill>
              <a:srgbClr val="FFD07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F3D62D9-78BC-2844-27E9-CABC80A8D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" y="4397764"/>
            <a:ext cx="1414130" cy="2516777"/>
          </a:xfrm>
          <a:prstGeom prst="rect">
            <a:avLst/>
          </a:prstGeom>
        </p:spPr>
      </p:pic>
      <p:sp>
        <p:nvSpPr>
          <p:cNvPr id="3" name="Content Placeholder 16">
            <a:extLst>
              <a:ext uri="{FF2B5EF4-FFF2-40B4-BE49-F238E27FC236}">
                <a16:creationId xmlns:a16="http://schemas.microsoft.com/office/drawing/2014/main" id="{11F28BB5-00F0-4B22-F526-764E56ACC310}"/>
              </a:ext>
            </a:extLst>
          </p:cNvPr>
          <p:cNvSpPr txBox="1">
            <a:spLocks/>
          </p:cNvSpPr>
          <p:nvPr/>
        </p:nvSpPr>
        <p:spPr>
          <a:xfrm>
            <a:off x="930043" y="2460236"/>
            <a:ext cx="10515600" cy="3465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Decision Making - Leading with Conviction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Leaders are tasked with making decisions all the time</a:t>
            </a:r>
          </a:p>
          <a:p>
            <a:pPr marL="914400" lvl="1" indent="-457200">
              <a:buFont typeface="+mj-lt"/>
              <a:buAutoNum type="arabicPeriod"/>
            </a:pPr>
            <a:endParaRPr lang="en-US" sz="2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Decisions potentially determine your success and your organization’s success</a:t>
            </a:r>
          </a:p>
          <a:p>
            <a:pPr marL="914400" lvl="1" indent="-457200">
              <a:buFont typeface="+mj-lt"/>
              <a:buAutoNum type="arabicPeriod"/>
            </a:pPr>
            <a:endParaRPr lang="en-US" sz="2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Decisions may not always be favorable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57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448025-9761-FCA7-0DF6-8292E5C74A90}"/>
              </a:ext>
            </a:extLst>
          </p:cNvPr>
          <p:cNvCxnSpPr>
            <a:cxnSpLocks/>
          </p:cNvCxnSpPr>
          <p:nvPr/>
        </p:nvCxnSpPr>
        <p:spPr>
          <a:xfrm>
            <a:off x="744279" y="6230876"/>
            <a:ext cx="11454809" cy="0"/>
          </a:xfrm>
          <a:prstGeom prst="line">
            <a:avLst/>
          </a:prstGeom>
          <a:ln w="139700">
            <a:solidFill>
              <a:srgbClr val="FFD07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F3D62D9-78BC-2844-27E9-CABC80A8D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" y="4397764"/>
            <a:ext cx="1414130" cy="251677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23F9062-3F9B-C59B-6B12-32E3ED59FC2B}"/>
              </a:ext>
            </a:extLst>
          </p:cNvPr>
          <p:cNvSpPr txBox="1">
            <a:spLocks/>
          </p:cNvSpPr>
          <p:nvPr/>
        </p:nvSpPr>
        <p:spPr>
          <a:xfrm>
            <a:off x="838200" y="-356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+mn-lt"/>
              </a:rPr>
              <a:t>Decision-Making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C92383-000E-296A-7E42-B95525EDD93A}"/>
              </a:ext>
            </a:extLst>
          </p:cNvPr>
          <p:cNvSpPr txBox="1"/>
          <p:nvPr/>
        </p:nvSpPr>
        <p:spPr>
          <a:xfrm>
            <a:off x="1188720" y="1501168"/>
            <a:ext cx="981456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/>
              <a:t>Decision Making - Leading with Conviction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  <a:p>
            <a:pPr marL="914400" lvl="1" indent="-457200">
              <a:buAutoNum type="arabicPeriod"/>
            </a:pPr>
            <a:r>
              <a:rPr lang="en-US" sz="2800" dirty="0"/>
              <a:t>Define the Problem</a:t>
            </a:r>
          </a:p>
          <a:p>
            <a:pPr marL="914400" lvl="1" indent="-457200">
              <a:buAutoNum type="arabicPeriod"/>
            </a:pPr>
            <a:r>
              <a:rPr lang="en-US" sz="2800" dirty="0"/>
              <a:t>Identify limiting factors</a:t>
            </a:r>
          </a:p>
          <a:p>
            <a:pPr marL="914400" lvl="1" indent="-457200">
              <a:buAutoNum type="arabicPeriod"/>
            </a:pPr>
            <a:r>
              <a:rPr lang="en-US" sz="2800" dirty="0"/>
              <a:t>Develop potential alternatives</a:t>
            </a:r>
          </a:p>
          <a:p>
            <a:pPr marL="914400" lvl="1" indent="-457200">
              <a:buAutoNum type="arabicPeriod"/>
            </a:pPr>
            <a:r>
              <a:rPr lang="en-US" sz="2800" dirty="0"/>
              <a:t>Analyze the alternatives</a:t>
            </a:r>
          </a:p>
          <a:p>
            <a:pPr marL="914400" lvl="1" indent="-457200">
              <a:buAutoNum type="arabicPeriod"/>
            </a:pPr>
            <a:r>
              <a:rPr lang="en-US" sz="2800" dirty="0"/>
              <a:t>Select the Best Alternative</a:t>
            </a:r>
          </a:p>
          <a:p>
            <a:pPr marL="914400" lvl="1" indent="-457200">
              <a:buAutoNum type="arabicPeriod"/>
            </a:pPr>
            <a:r>
              <a:rPr lang="en-US" sz="2800" dirty="0"/>
              <a:t>Implement the Decision</a:t>
            </a:r>
          </a:p>
          <a:p>
            <a:pPr marL="914400" lvl="1" indent="-457200">
              <a:buAutoNum type="arabicPeriod"/>
            </a:pPr>
            <a:r>
              <a:rPr lang="en-US" sz="2800" dirty="0"/>
              <a:t>Establish a control and evaluation system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9224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448025-9761-FCA7-0DF6-8292E5C74A90}"/>
              </a:ext>
            </a:extLst>
          </p:cNvPr>
          <p:cNvCxnSpPr>
            <a:cxnSpLocks/>
          </p:cNvCxnSpPr>
          <p:nvPr/>
        </p:nvCxnSpPr>
        <p:spPr>
          <a:xfrm>
            <a:off x="744279" y="6230876"/>
            <a:ext cx="11454809" cy="0"/>
          </a:xfrm>
          <a:prstGeom prst="line">
            <a:avLst/>
          </a:prstGeom>
          <a:ln w="139700">
            <a:solidFill>
              <a:srgbClr val="FFD07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F3D62D9-78BC-2844-27E9-CABC80A8D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" y="4397764"/>
            <a:ext cx="1414130" cy="251677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36CC9AA-E65C-CF23-AD06-F7182699483D}"/>
              </a:ext>
            </a:extLst>
          </p:cNvPr>
          <p:cNvSpPr txBox="1">
            <a:spLocks/>
          </p:cNvSpPr>
          <p:nvPr/>
        </p:nvSpPr>
        <p:spPr>
          <a:xfrm>
            <a:off x="838200" y="35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Exercise for Better Decision Making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A61AE4-6E6E-9948-D311-B22DD1ED22A3}"/>
              </a:ext>
            </a:extLst>
          </p:cNvPr>
          <p:cNvSpPr txBox="1"/>
          <p:nvPr/>
        </p:nvSpPr>
        <p:spPr>
          <a:xfrm>
            <a:off x="1763275" y="1474619"/>
            <a:ext cx="981456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Edward de Bono’s Six Thinking Hats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The Blue Hat: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The Green Hat: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The Red Hat: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The Yellow Hat: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The Black Hat: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The White Hat:</a:t>
            </a:r>
          </a:p>
          <a:p>
            <a:pPr lvl="1"/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1C49E6-C958-A713-00F5-CD45D03F1827}"/>
              </a:ext>
            </a:extLst>
          </p:cNvPr>
          <p:cNvSpPr txBox="1"/>
          <p:nvPr/>
        </p:nvSpPr>
        <p:spPr>
          <a:xfrm>
            <a:off x="4602021" y="2323902"/>
            <a:ext cx="4852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Organization and Planning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DBA9DF-A383-C464-2207-BF8D53CD71AA}"/>
              </a:ext>
            </a:extLst>
          </p:cNvPr>
          <p:cNvSpPr txBox="1"/>
          <p:nvPr/>
        </p:nvSpPr>
        <p:spPr>
          <a:xfrm>
            <a:off x="4954610" y="2763977"/>
            <a:ext cx="3034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Creative Thinking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555FE2-5CE0-A9B4-FDB6-8B4C63DC0410}"/>
              </a:ext>
            </a:extLst>
          </p:cNvPr>
          <p:cNvSpPr txBox="1"/>
          <p:nvPr/>
        </p:nvSpPr>
        <p:spPr>
          <a:xfrm>
            <a:off x="4622803" y="3179427"/>
            <a:ext cx="3529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Feelings and Instincts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DC797-2916-1E55-9A7A-D83815867415}"/>
              </a:ext>
            </a:extLst>
          </p:cNvPr>
          <p:cNvSpPr txBox="1"/>
          <p:nvPr/>
        </p:nvSpPr>
        <p:spPr>
          <a:xfrm>
            <a:off x="4956000" y="3613043"/>
            <a:ext cx="3529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Benefits and Values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13834B-F8C6-65F6-7DEE-C4B50E45520C}"/>
              </a:ext>
            </a:extLst>
          </p:cNvPr>
          <p:cNvSpPr txBox="1"/>
          <p:nvPr/>
        </p:nvSpPr>
        <p:spPr>
          <a:xfrm>
            <a:off x="4879800" y="4030331"/>
            <a:ext cx="3529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Risk Assessment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41CE6D-998E-E117-1C1A-6E21546BF694}"/>
              </a:ext>
            </a:extLst>
          </p:cNvPr>
          <p:cNvSpPr txBox="1"/>
          <p:nvPr/>
        </p:nvSpPr>
        <p:spPr>
          <a:xfrm>
            <a:off x="4938682" y="4459423"/>
            <a:ext cx="3529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Information Gathering</a:t>
            </a:r>
          </a:p>
        </p:txBody>
      </p:sp>
    </p:spTree>
    <p:extLst>
      <p:ext uri="{BB962C8B-B14F-4D97-AF65-F5344CB8AC3E}">
        <p14:creationId xmlns:p14="http://schemas.microsoft.com/office/powerpoint/2010/main" val="49251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4EE2-0443-3CB0-CEBE-E6E08930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1800" b="1" dirty="0">
                <a:effectLst/>
                <a:latin typeface="Arial" panose="020B0604020202020204" pitchFamily="34" charset="0"/>
              </a:rPr>
            </a:br>
            <a:br>
              <a:rPr lang="en-US" sz="1800" b="1" dirty="0">
                <a:effectLst/>
                <a:latin typeface="Arial" panose="020B0604020202020204" pitchFamily="34" charset="0"/>
              </a:rPr>
            </a:br>
            <a:br>
              <a:rPr lang="en-US" sz="1800" b="1" dirty="0">
                <a:effectLst/>
                <a:latin typeface="Arial" panose="020B0604020202020204" pitchFamily="34" charset="0"/>
              </a:rPr>
            </a:br>
            <a:r>
              <a:rPr lang="en-US" sz="4900" b="1" dirty="0">
                <a:effectLst/>
                <a:latin typeface="+mn-lt"/>
              </a:rPr>
              <a:t>Manage the Conflict </a:t>
            </a:r>
            <a:br>
              <a:rPr lang="en-US" sz="1800" b="1" dirty="0">
                <a:effectLst/>
                <a:latin typeface="+mn-lt"/>
              </a:rPr>
            </a:br>
            <a:r>
              <a:rPr lang="en-US" sz="3600" dirty="0">
                <a:effectLst/>
                <a:latin typeface="+mn-lt"/>
              </a:rPr>
              <a:t>that can arise naturally when change </a:t>
            </a:r>
            <a:r>
              <a:rPr lang="en-US" sz="4000" dirty="0">
                <a:effectLst/>
                <a:latin typeface="+mn-lt"/>
              </a:rPr>
              <a:t>occurs</a:t>
            </a:r>
            <a:br>
              <a:rPr lang="en-US" sz="1800" dirty="0">
                <a:effectLst/>
                <a:latin typeface="ArialMT"/>
              </a:rPr>
            </a:br>
            <a:br>
              <a:rPr lang="en-US" dirty="0">
                <a:effectLst/>
              </a:rPr>
            </a:b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448025-9761-FCA7-0DF6-8292E5C74A90}"/>
              </a:ext>
            </a:extLst>
          </p:cNvPr>
          <p:cNvCxnSpPr>
            <a:cxnSpLocks/>
          </p:cNvCxnSpPr>
          <p:nvPr/>
        </p:nvCxnSpPr>
        <p:spPr>
          <a:xfrm>
            <a:off x="744279" y="6230876"/>
            <a:ext cx="11454809" cy="0"/>
          </a:xfrm>
          <a:prstGeom prst="line">
            <a:avLst/>
          </a:prstGeom>
          <a:ln w="139700">
            <a:solidFill>
              <a:srgbClr val="FFD07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F3D62D9-78BC-2844-27E9-CABC80A8D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" y="4397764"/>
            <a:ext cx="1414130" cy="2516777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79DC079-8EFA-C8F2-E9EA-22E5112C7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dirty="0">
                <a:solidFill>
                  <a:srgbClr val="212121"/>
                </a:solidFill>
                <a:effectLst/>
              </a:rPr>
              <a:t>1.    Create and maintain a bond with your adversary.</a:t>
            </a:r>
          </a:p>
          <a:p>
            <a:pPr marR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b="0" i="0" u="none" strike="noStrike" dirty="0">
              <a:solidFill>
                <a:srgbClr val="212121"/>
              </a:solidFill>
              <a:effectLst/>
            </a:endParaRPr>
          </a:p>
          <a:p>
            <a:pPr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dirty="0">
                <a:solidFill>
                  <a:srgbClr val="212121"/>
                </a:solidFill>
                <a:effectLst/>
              </a:rPr>
              <a:t>2.    Establish a dialogue for conflict negotiation.</a:t>
            </a:r>
          </a:p>
          <a:p>
            <a:pPr marR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b="0" i="0" u="none" strike="noStrike" dirty="0">
              <a:solidFill>
                <a:srgbClr val="212121"/>
              </a:solidFill>
              <a:effectLst/>
            </a:endParaRPr>
          </a:p>
          <a:p>
            <a:pPr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dirty="0">
                <a:solidFill>
                  <a:srgbClr val="212121"/>
                </a:solidFill>
                <a:effectLst/>
              </a:rPr>
              <a:t>3.    “Put the FISH on the table”</a:t>
            </a:r>
          </a:p>
          <a:p>
            <a:pPr marR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b="0" i="0" u="none" strike="noStrike" dirty="0">
              <a:solidFill>
                <a:srgbClr val="212121"/>
              </a:solidFill>
              <a:effectLst/>
            </a:endParaRPr>
          </a:p>
          <a:p>
            <a:pPr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dirty="0">
                <a:solidFill>
                  <a:srgbClr val="212121"/>
                </a:solidFill>
                <a:effectLst/>
              </a:rPr>
              <a:t>4.    Keep in mind the Cause of the conflict.</a:t>
            </a:r>
          </a:p>
          <a:p>
            <a:pPr marR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b="0" i="0" u="none" strike="noStrike" dirty="0">
              <a:solidFill>
                <a:srgbClr val="212121"/>
              </a:solidFill>
              <a:effectLst/>
            </a:endParaRPr>
          </a:p>
          <a:p>
            <a:pPr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dirty="0">
                <a:solidFill>
                  <a:srgbClr val="212121"/>
                </a:solidFill>
                <a:effectLst/>
              </a:rPr>
              <a:t>5.    Reciprocity Works</a:t>
            </a:r>
          </a:p>
          <a:p>
            <a:pPr marR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b="0" i="0" u="none" strike="noStrike" dirty="0">
              <a:solidFill>
                <a:srgbClr val="212121"/>
              </a:solidFill>
              <a:effectLst/>
            </a:endParaRPr>
          </a:p>
          <a:p>
            <a:pPr marR="0" indent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0" i="0" u="none" strike="noStrike" dirty="0">
                <a:solidFill>
                  <a:srgbClr val="212121"/>
                </a:solidFill>
                <a:effectLst/>
              </a:rPr>
              <a:t>6.    Nurture a positive relationship throughout the conflict.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98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4EE2-0443-3CB0-CEBE-E6E08930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6624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effectLst/>
                <a:latin typeface="+mn-lt"/>
              </a:rPr>
              <a:t>Manage the Conflict </a:t>
            </a:r>
            <a:endParaRPr lang="en-US" sz="4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448025-9761-FCA7-0DF6-8292E5C74A90}"/>
              </a:ext>
            </a:extLst>
          </p:cNvPr>
          <p:cNvCxnSpPr>
            <a:cxnSpLocks/>
          </p:cNvCxnSpPr>
          <p:nvPr/>
        </p:nvCxnSpPr>
        <p:spPr>
          <a:xfrm>
            <a:off x="744279" y="6230876"/>
            <a:ext cx="11454809" cy="0"/>
          </a:xfrm>
          <a:prstGeom prst="line">
            <a:avLst/>
          </a:prstGeom>
          <a:ln w="139700">
            <a:solidFill>
              <a:srgbClr val="FFD07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F3D62D9-78BC-2844-27E9-CABC80A8D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" y="4397764"/>
            <a:ext cx="1414130" cy="2516777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79DC079-8EFA-C8F2-E9EA-22E5112C7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883" y="145412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514350" indent="-514350" fontAlgn="base">
              <a:spcBef>
                <a:spcPts val="0"/>
              </a:spcBef>
              <a:buFont typeface="+mj-lt"/>
              <a:buAutoNum type="arabicPeriod"/>
            </a:pPr>
            <a:r>
              <a:rPr lang="en-US" sz="3000" kern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takes courage to recognize our mistakes and even more to make amends. You're on the path of growth and healing.</a:t>
            </a:r>
            <a:endParaRPr lang="en-US" sz="3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 (Body)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3000" kern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3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 (Body)"/>
            </a:endParaRPr>
          </a:p>
          <a:p>
            <a:pPr marL="514350" indent="-514350" fontAlgn="base">
              <a:spcBef>
                <a:spcPts val="0"/>
              </a:spcBef>
              <a:buFont typeface="+mj-lt"/>
              <a:buAutoNum type="arabicPeriod" startAt="2"/>
            </a:pPr>
            <a:r>
              <a:rPr lang="en-US" sz="3000" kern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Apologizing and making amends is a sign of strength, not weakness. You're showing tremendous strength in doing so.</a:t>
            </a:r>
            <a:endParaRPr lang="en-US" sz="3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 (Body)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3000" kern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3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 (Body)"/>
            </a:endParaRPr>
          </a:p>
          <a:p>
            <a:pPr marL="514350" indent="-514350" fontAlgn="base">
              <a:spcBef>
                <a:spcPts val="0"/>
              </a:spcBef>
              <a:buFont typeface="+mj-lt"/>
              <a:buAutoNum type="arabicPeriod" startAt="3"/>
            </a:pPr>
            <a:r>
              <a:rPr lang="en-US" sz="3000" kern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Remember that making amends isn't about changing the past, it is about creating a better future. Your efforts are a step towards that.</a:t>
            </a:r>
            <a:endParaRPr lang="en-US" sz="3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 (Body)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3000" kern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3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 (Body)"/>
            </a:endParaRPr>
          </a:p>
          <a:p>
            <a:pPr marL="514350" indent="-514350" fontAlgn="base">
              <a:spcBef>
                <a:spcPts val="0"/>
              </a:spcBef>
              <a:buFont typeface="+mj-lt"/>
              <a:buAutoNum type="arabicPeriod" startAt="4"/>
            </a:pPr>
            <a:r>
              <a:rPr lang="en-US" sz="3000" kern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Forgiveness begins with an apology. By making amends, you're paving the way for forgiveness and healing.</a:t>
            </a:r>
            <a:endParaRPr lang="en-US" sz="3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 (Body)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3000" kern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3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 (Body)"/>
            </a:endParaRPr>
          </a:p>
          <a:p>
            <a:pPr marL="514350" indent="-514350" fontAlgn="base">
              <a:spcBef>
                <a:spcPts val="0"/>
              </a:spcBef>
              <a:buFont typeface="+mj-lt"/>
              <a:buAutoNum type="arabicPeriod" startAt="5"/>
            </a:pPr>
            <a:r>
              <a:rPr lang="en-US" sz="3000" kern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It's never too late to make amends and repair relationships. Your sincerity and effort will be appreciated.</a:t>
            </a:r>
            <a:endParaRPr lang="en-US" sz="3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 (Body)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17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4EE2-0443-3CB0-CEBE-E6E08930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19748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effectLst/>
                <a:latin typeface="+mn-lt"/>
              </a:rPr>
              <a:t>Manage the Conflict </a:t>
            </a:r>
            <a:endParaRPr lang="en-US" sz="4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448025-9761-FCA7-0DF6-8292E5C74A90}"/>
              </a:ext>
            </a:extLst>
          </p:cNvPr>
          <p:cNvCxnSpPr>
            <a:cxnSpLocks/>
          </p:cNvCxnSpPr>
          <p:nvPr/>
        </p:nvCxnSpPr>
        <p:spPr>
          <a:xfrm>
            <a:off x="744279" y="6230876"/>
            <a:ext cx="11454809" cy="0"/>
          </a:xfrm>
          <a:prstGeom prst="line">
            <a:avLst/>
          </a:prstGeom>
          <a:ln w="139700">
            <a:solidFill>
              <a:srgbClr val="FFD07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F3D62D9-78BC-2844-27E9-CABC80A8D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" y="4397764"/>
            <a:ext cx="1414130" cy="2516777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79DC079-8EFA-C8F2-E9EA-22E5112C7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792" y="1468509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514350" marR="0" indent="-51435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3000" kern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Your willingness to make amends shows that you value the people in your life and the bonds you share with them.</a:t>
            </a:r>
            <a:endParaRPr lang="en-US" sz="3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 (Body)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kern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3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 (Body)"/>
            </a:endParaRPr>
          </a:p>
          <a:p>
            <a:pPr marL="514350" marR="0" indent="-51435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3000" kern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Mistakes are a part of being human. Making amends is a part of being a better human. Keep moving forward.</a:t>
            </a:r>
            <a:endParaRPr lang="en-US" sz="3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 (Body)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kern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3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 (Body)"/>
            </a:endParaRPr>
          </a:p>
          <a:p>
            <a:pPr marL="514350" marR="0" indent="-51435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-US" sz="3000" kern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 making amends, you're not just rebuilding trust but also demonstrating your commitment to personal growth.</a:t>
            </a:r>
            <a:endParaRPr lang="en-US" sz="3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 (Body)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kern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3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 (Body)"/>
            </a:endParaRPr>
          </a:p>
          <a:p>
            <a:pPr marL="514350" marR="0" indent="-51435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9"/>
            </a:pPr>
            <a:r>
              <a:rPr lang="en-US" sz="3000" kern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journey of making amends may be challenging, but the rewards of restored relationships and inner peace are worth it.</a:t>
            </a:r>
            <a:endParaRPr lang="en-US" sz="3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 (Body)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kern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3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 (Body)"/>
            </a:endParaRPr>
          </a:p>
          <a:p>
            <a:pPr marL="514350" marR="0" indent="-51435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US" sz="3000" kern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have the power to turn a page and start anew. Making amends is the first step in creating a more positive chapter.</a:t>
            </a:r>
            <a:endParaRPr lang="en-US" sz="3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 (Body)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3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 (Body)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77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4EE2-0443-3CB0-CEBE-E6E08930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>
                <a:effectLst/>
                <a:latin typeface="Arial" panose="020B0604020202020204" pitchFamily="34" charset="0"/>
              </a:rPr>
            </a:br>
            <a:br>
              <a:rPr lang="en-US" b="1" dirty="0">
                <a:effectLst/>
                <a:latin typeface="Arial" panose="020B0604020202020204" pitchFamily="34" charset="0"/>
              </a:rPr>
            </a:br>
            <a:r>
              <a:rPr lang="en-US" sz="4900" b="1" dirty="0">
                <a:effectLst/>
                <a:latin typeface="+mn-lt"/>
              </a:rPr>
              <a:t>Negotiate </a:t>
            </a:r>
            <a:br>
              <a:rPr lang="en-US" sz="4900" b="1" dirty="0">
                <a:effectLst/>
                <a:latin typeface="+mn-lt"/>
              </a:rPr>
            </a:br>
            <a:r>
              <a:rPr lang="en-US" sz="4900" dirty="0">
                <a:effectLst/>
                <a:latin typeface="+mn-lt"/>
              </a:rPr>
              <a:t>for the best outcome for all involved or to get more resources allocated to your projects.</a:t>
            </a:r>
            <a:br>
              <a:rPr lang="en-US" sz="4900" dirty="0">
                <a:effectLst/>
                <a:latin typeface="+mn-lt"/>
              </a:rPr>
            </a:br>
            <a:br>
              <a:rPr lang="en-US" sz="3600" dirty="0">
                <a:effectLst/>
              </a:rPr>
            </a:br>
            <a:endParaRPr lang="en-US" sz="3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448025-9761-FCA7-0DF6-8292E5C74A90}"/>
              </a:ext>
            </a:extLst>
          </p:cNvPr>
          <p:cNvCxnSpPr>
            <a:cxnSpLocks/>
          </p:cNvCxnSpPr>
          <p:nvPr/>
        </p:nvCxnSpPr>
        <p:spPr>
          <a:xfrm>
            <a:off x="744279" y="6230876"/>
            <a:ext cx="11454809" cy="0"/>
          </a:xfrm>
          <a:prstGeom prst="line">
            <a:avLst/>
          </a:prstGeom>
          <a:ln w="139700">
            <a:solidFill>
              <a:srgbClr val="FFD07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F3D62D9-78BC-2844-27E9-CABC80A8D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" y="4397764"/>
            <a:ext cx="1414130" cy="2516777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79DC079-8EFA-C8F2-E9EA-22E5112C7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883" y="2569761"/>
            <a:ext cx="10515600" cy="41993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/>
              <a:t>Negotiation is a process where two parties with different ideals get together and mutually agree on what an outcome should be.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75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4EE2-0443-3CB0-CEBE-E6E08930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65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effectLst/>
                <a:latin typeface="Arial" panose="020B0604020202020204" pitchFamily="34" charset="0"/>
              </a:rPr>
            </a:br>
            <a:r>
              <a:rPr lang="en-US" b="1" dirty="0">
                <a:effectLst/>
                <a:latin typeface="+mn-lt"/>
              </a:rPr>
              <a:t>Negotiate</a:t>
            </a:r>
            <a:r>
              <a:rPr lang="en-US" sz="4900" b="1" dirty="0">
                <a:effectLst/>
                <a:latin typeface="+mn-lt"/>
              </a:rPr>
              <a:t> </a:t>
            </a:r>
            <a:br>
              <a:rPr lang="en-US" sz="4900" dirty="0">
                <a:effectLst/>
                <a:latin typeface="+mn-lt"/>
              </a:rPr>
            </a:br>
            <a:br>
              <a:rPr lang="en-US" sz="3600" dirty="0">
                <a:effectLst/>
              </a:rPr>
            </a:br>
            <a:endParaRPr lang="en-US" sz="3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448025-9761-FCA7-0DF6-8292E5C74A90}"/>
              </a:ext>
            </a:extLst>
          </p:cNvPr>
          <p:cNvCxnSpPr>
            <a:cxnSpLocks/>
          </p:cNvCxnSpPr>
          <p:nvPr/>
        </p:nvCxnSpPr>
        <p:spPr>
          <a:xfrm>
            <a:off x="744279" y="6230876"/>
            <a:ext cx="11454809" cy="0"/>
          </a:xfrm>
          <a:prstGeom prst="line">
            <a:avLst/>
          </a:prstGeom>
          <a:ln w="139700">
            <a:solidFill>
              <a:srgbClr val="FFD07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F3D62D9-78BC-2844-27E9-CABC80A8D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" y="4397764"/>
            <a:ext cx="1414130" cy="2516777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79DC079-8EFA-C8F2-E9EA-22E5112C7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754" y="1023362"/>
            <a:ext cx="10515600" cy="41993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According to Skills You Need, the process of negotiation involves 6 stages:</a:t>
            </a:r>
          </a:p>
          <a:p>
            <a:pPr marL="457200" lvl="1" indent="0">
              <a:buNone/>
            </a:pPr>
            <a:r>
              <a:rPr lang="en-US" sz="2800" dirty="0"/>
              <a:t>1.  Preparation</a:t>
            </a:r>
          </a:p>
          <a:p>
            <a:pPr marL="457200" lvl="1" indent="0">
              <a:buNone/>
            </a:pPr>
            <a:r>
              <a:rPr lang="en-US" sz="2800" dirty="0"/>
              <a:t>2.  Discussion</a:t>
            </a:r>
          </a:p>
          <a:p>
            <a:pPr marL="457200" lvl="1" indent="0">
              <a:buNone/>
            </a:pPr>
            <a:r>
              <a:rPr lang="en-US" sz="2800" dirty="0"/>
              <a:t>3.  Clarification of goals</a:t>
            </a:r>
          </a:p>
          <a:p>
            <a:pPr marL="457200" lvl="1" indent="0">
              <a:buNone/>
            </a:pPr>
            <a:r>
              <a:rPr lang="en-US" sz="2800" dirty="0"/>
              <a:t>4.  Negotiation towards a Win-Win outcome *</a:t>
            </a:r>
          </a:p>
          <a:p>
            <a:pPr marL="457200" lvl="1" indent="0">
              <a:buNone/>
            </a:pPr>
            <a:r>
              <a:rPr lang="en-US" sz="2800" dirty="0"/>
              <a:t>5.  Agreement</a:t>
            </a:r>
          </a:p>
          <a:p>
            <a:pPr marL="457200" lvl="1" indent="0">
              <a:buNone/>
            </a:pPr>
            <a:r>
              <a:rPr lang="en-US" sz="2800" dirty="0"/>
              <a:t>6.  Implementation of a course of action</a:t>
            </a:r>
          </a:p>
        </p:txBody>
      </p:sp>
    </p:spTree>
    <p:extLst>
      <p:ext uri="{BB962C8B-B14F-4D97-AF65-F5344CB8AC3E}">
        <p14:creationId xmlns:p14="http://schemas.microsoft.com/office/powerpoint/2010/main" val="3569525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448025-9761-FCA7-0DF6-8292E5C74A90}"/>
              </a:ext>
            </a:extLst>
          </p:cNvPr>
          <p:cNvCxnSpPr>
            <a:cxnSpLocks/>
          </p:cNvCxnSpPr>
          <p:nvPr/>
        </p:nvCxnSpPr>
        <p:spPr>
          <a:xfrm>
            <a:off x="744279" y="6230876"/>
            <a:ext cx="11454809" cy="0"/>
          </a:xfrm>
          <a:prstGeom prst="line">
            <a:avLst/>
          </a:prstGeom>
          <a:ln w="139700">
            <a:solidFill>
              <a:srgbClr val="FFD07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F3D62D9-78BC-2844-27E9-CABC80A8D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" y="4397764"/>
            <a:ext cx="1414130" cy="2516777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79DC079-8EFA-C8F2-E9EA-22E5112C7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883" y="1611678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Win-win, not compromise – both parties must be motivated to create value.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Discovering value takes time and engagement with the problem.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need to be resistant to yielding – don’t give up too quickly, meeting ½ way is compromise – not win-win.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biggest barrier is assuming the other party wants the same as you.  Don’t say something is non-negotiable.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Not every situation is a win-win negotiation – it requires concern for self and others – which leads to collaboration.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14FCD-63FC-22BB-DF10-1D78AA8F3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effectLst/>
                <a:latin typeface="Arial" panose="020B0604020202020204" pitchFamily="34" charset="0"/>
              </a:rPr>
            </a:br>
            <a:br>
              <a:rPr lang="en-US" b="1" dirty="0">
                <a:effectLst/>
                <a:latin typeface="Arial" panose="020B0604020202020204" pitchFamily="34" charset="0"/>
              </a:rPr>
            </a:br>
            <a:r>
              <a:rPr lang="en-US" b="1" dirty="0">
                <a:effectLst/>
                <a:latin typeface="+mn-lt"/>
              </a:rPr>
              <a:t>Negotiate</a:t>
            </a:r>
            <a:r>
              <a:rPr lang="en-US" sz="4900" b="1" dirty="0">
                <a:effectLst/>
                <a:latin typeface="+mn-lt"/>
              </a:rPr>
              <a:t> </a:t>
            </a:r>
            <a:br>
              <a:rPr lang="en-US" sz="4900" dirty="0">
                <a:effectLst/>
                <a:latin typeface="+mn-lt"/>
              </a:rPr>
            </a:br>
            <a:br>
              <a:rPr lang="en-US" sz="3600" dirty="0">
                <a:effectLst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9267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FF2BCB-B727-79AC-608C-4E732FAA9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6" y="360083"/>
            <a:ext cx="4563534" cy="337268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847591-B17F-200D-4B56-3CAD50BDB18A}"/>
              </a:ext>
            </a:extLst>
          </p:cNvPr>
          <p:cNvCxnSpPr>
            <a:cxnSpLocks/>
          </p:cNvCxnSpPr>
          <p:nvPr/>
        </p:nvCxnSpPr>
        <p:spPr>
          <a:xfrm>
            <a:off x="0" y="4072466"/>
            <a:ext cx="11247120" cy="0"/>
          </a:xfrm>
          <a:prstGeom prst="line">
            <a:avLst/>
          </a:prstGeom>
          <a:ln w="793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0EF9C90-17DA-FFE2-736D-F4ACE28FC9BA}"/>
              </a:ext>
            </a:extLst>
          </p:cNvPr>
          <p:cNvSpPr txBox="1"/>
          <p:nvPr/>
        </p:nvSpPr>
        <p:spPr>
          <a:xfrm>
            <a:off x="1261532" y="4072466"/>
            <a:ext cx="1052406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Presented by:  Janis Wood – Leadership Coordinator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		    Connie Davis – Governor 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		    Shelly Baumgartner – Lieutenant Governor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		    Dianna Ward – Area 1 Director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		    Dory Thomassie – Area 2 Director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		    Susan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Slavin</a:t>
            </a: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-Greenberg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– Area 3 Director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865419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4EE2-0443-3CB0-CEBE-E6E08930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96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b="1" dirty="0">
                <a:effectLst/>
                <a:latin typeface="Arial" panose="020B0604020202020204" pitchFamily="34" charset="0"/>
              </a:rPr>
            </a:br>
            <a:r>
              <a:rPr lang="en-US" sz="4900" b="1" dirty="0">
                <a:effectLst/>
                <a:latin typeface="+mn-lt"/>
              </a:rPr>
              <a:t>Think Critically </a:t>
            </a:r>
            <a:br>
              <a:rPr lang="en-US" sz="4000" b="1" dirty="0">
                <a:effectLst/>
                <a:latin typeface="+mn-lt"/>
              </a:rPr>
            </a:br>
            <a:r>
              <a:rPr lang="en-US" sz="3600" dirty="0">
                <a:effectLst/>
                <a:latin typeface="+mn-lt"/>
              </a:rPr>
              <a:t>about Zonta’s mission and who, what, how, when and why you will make it part of your community </a:t>
            </a:r>
            <a:br>
              <a:rPr lang="en-US" sz="3600" dirty="0">
                <a:effectLst/>
              </a:rPr>
            </a:br>
            <a:endParaRPr lang="en-US" sz="3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448025-9761-FCA7-0DF6-8292E5C74A90}"/>
              </a:ext>
            </a:extLst>
          </p:cNvPr>
          <p:cNvCxnSpPr>
            <a:cxnSpLocks/>
          </p:cNvCxnSpPr>
          <p:nvPr/>
        </p:nvCxnSpPr>
        <p:spPr>
          <a:xfrm>
            <a:off x="744279" y="6230876"/>
            <a:ext cx="11454809" cy="0"/>
          </a:xfrm>
          <a:prstGeom prst="line">
            <a:avLst/>
          </a:prstGeom>
          <a:ln w="139700">
            <a:solidFill>
              <a:srgbClr val="FFD07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F3D62D9-78BC-2844-27E9-CABC80A8D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" y="4397764"/>
            <a:ext cx="1414130" cy="2516777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79DC079-8EFA-C8F2-E9EA-22E5112C7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21" y="2341191"/>
            <a:ext cx="10515600" cy="38102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0" i="0" u="none" strike="noStrike" dirty="0">
                <a:effectLst/>
                <a:latin typeface="PublicSans"/>
              </a:rPr>
              <a:t>Critical Thinking is </a:t>
            </a:r>
            <a:r>
              <a:rPr lang="en-US" dirty="0"/>
              <a:t>the ability to effectively analyze information and form a judgment</a:t>
            </a:r>
          </a:p>
          <a:p>
            <a:pPr marL="514350" indent="-514350">
              <a:buFont typeface="+mj-lt"/>
              <a:buAutoNum type="arabicPeriod"/>
            </a:pPr>
            <a:endParaRPr lang="en-US" i="0" u="none" strike="noStrike" dirty="0">
              <a:effectLst/>
              <a:latin typeface="PublicSan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PublicSans"/>
              </a:rPr>
              <a:t>U</a:t>
            </a:r>
            <a:r>
              <a:rPr lang="en-US" b="0" i="0" u="none" strike="noStrike" dirty="0">
                <a:effectLst/>
                <a:latin typeface="PublicSans"/>
              </a:rPr>
              <a:t>nderstand the links between ideas</a:t>
            </a:r>
          </a:p>
          <a:p>
            <a:pPr marL="514350" indent="-514350">
              <a:buFont typeface="+mj-lt"/>
              <a:buAutoNum type="arabicPeriod"/>
            </a:pPr>
            <a:endParaRPr lang="en-US" b="0" i="0" u="none" strike="noStrike" dirty="0">
              <a:effectLst/>
              <a:latin typeface="PublicSan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71719"/>
                </a:solidFill>
                <a:effectLst/>
                <a:latin typeface="PublicSans"/>
              </a:rPr>
              <a:t>Critical thinking is the ability to think clearly, whilst building a logical connection between different ideas. </a:t>
            </a:r>
          </a:p>
          <a:p>
            <a:pPr marL="914400" lvl="1" indent="-457200">
              <a:buFont typeface="+mj-lt"/>
              <a:buAutoNum type="arabicPeriod"/>
            </a:pPr>
            <a:endParaRPr lang="en-US" b="0" i="0" u="none" strike="noStrike" dirty="0">
              <a:effectLst/>
              <a:latin typeface="Public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435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4EE2-0443-3CB0-CEBE-E6E08930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816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/>
              </a:rPr>
              <a:t>Critical thinking is a learned skill, and generally involves three steps:</a:t>
            </a:r>
            <a:endParaRPr lang="en-US" sz="36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448025-9761-FCA7-0DF6-8292E5C74A90}"/>
              </a:ext>
            </a:extLst>
          </p:cNvPr>
          <p:cNvCxnSpPr>
            <a:cxnSpLocks/>
          </p:cNvCxnSpPr>
          <p:nvPr/>
        </p:nvCxnSpPr>
        <p:spPr>
          <a:xfrm>
            <a:off x="744279" y="6230876"/>
            <a:ext cx="11454809" cy="0"/>
          </a:xfrm>
          <a:prstGeom prst="line">
            <a:avLst/>
          </a:prstGeom>
          <a:ln w="139700">
            <a:solidFill>
              <a:srgbClr val="FFD07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F3D62D9-78BC-2844-27E9-CABC80A8D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" y="4397764"/>
            <a:ext cx="1414130" cy="2516777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79DC079-8EFA-C8F2-E9EA-22E5112C7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21" y="2460236"/>
            <a:ext cx="10515600" cy="4351338"/>
          </a:xfrm>
        </p:spPr>
        <p:txBody>
          <a:bodyPr>
            <a:norm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en-US" sz="2800" i="0" u="none" strike="noStrike" dirty="0">
                <a:solidFill>
                  <a:srgbClr val="171719"/>
                </a:solidFill>
                <a:effectLst/>
              </a:rPr>
              <a:t>Frame: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2800" i="0" u="none" strike="noStrike" dirty="0">
                <a:solidFill>
                  <a:srgbClr val="171719"/>
                </a:solidFill>
                <a:effectLst/>
              </a:rPr>
              <a:t>Explore:</a:t>
            </a:r>
            <a:endParaRPr lang="en-US" sz="2800" dirty="0">
              <a:solidFill>
                <a:srgbClr val="171719"/>
              </a:solidFill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en-US" sz="2800" i="0" u="none" strike="noStrike" dirty="0">
                <a:solidFill>
                  <a:srgbClr val="171719"/>
                </a:solidFill>
                <a:effectLst/>
              </a:rPr>
              <a:t>Decide:</a:t>
            </a:r>
            <a:endParaRPr lang="en-US" sz="2800" b="1" i="0" u="none" strike="noStrike" dirty="0">
              <a:solidFill>
                <a:srgbClr val="171719"/>
              </a:solidFill>
              <a:effectLst/>
              <a:latin typeface="PublicSans"/>
            </a:endParaRPr>
          </a:p>
          <a:p>
            <a:pPr marL="457200" lvl="1" indent="0">
              <a:buNone/>
            </a:pPr>
            <a:r>
              <a:rPr lang="en-US" sz="2800" b="1" dirty="0">
                <a:solidFill>
                  <a:srgbClr val="171719"/>
                </a:solidFill>
                <a:latin typeface="PublicSans"/>
              </a:rPr>
              <a:t>	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E5D84C-8B04-675B-95D5-BBA42B975B21}"/>
              </a:ext>
            </a:extLst>
          </p:cNvPr>
          <p:cNvSpPr txBox="1"/>
          <p:nvPr/>
        </p:nvSpPr>
        <p:spPr>
          <a:xfrm>
            <a:off x="2870489" y="422502"/>
            <a:ext cx="6135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+mn-lt"/>
              </a:rPr>
              <a:t>Think Critically 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F420FF-F1AB-C706-5817-374ABFF6BC0F}"/>
              </a:ext>
            </a:extLst>
          </p:cNvPr>
          <p:cNvSpPr txBox="1"/>
          <p:nvPr/>
        </p:nvSpPr>
        <p:spPr>
          <a:xfrm>
            <a:off x="3330287" y="2414713"/>
            <a:ext cx="3475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u="none" strike="noStrike" dirty="0">
                <a:solidFill>
                  <a:srgbClr val="171719"/>
                </a:solidFill>
                <a:effectLst/>
              </a:rPr>
              <a:t>What is the problem?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FC6BAB-9513-59FE-11BA-9F1E22C44FE2}"/>
              </a:ext>
            </a:extLst>
          </p:cNvPr>
          <p:cNvSpPr txBox="1"/>
          <p:nvPr/>
        </p:nvSpPr>
        <p:spPr>
          <a:xfrm>
            <a:off x="3127665" y="2882142"/>
            <a:ext cx="5878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i="0" u="none" strike="noStrike" dirty="0">
                <a:solidFill>
                  <a:srgbClr val="171719"/>
                </a:solidFill>
                <a:effectLst/>
              </a:rPr>
              <a:t>How can I solve the problem?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BD628-D8F9-9339-9F80-BE2FD07351C6}"/>
              </a:ext>
            </a:extLst>
          </p:cNvPr>
          <p:cNvSpPr txBox="1"/>
          <p:nvPr/>
        </p:nvSpPr>
        <p:spPr>
          <a:xfrm>
            <a:off x="2971800" y="3328788"/>
            <a:ext cx="8052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i="0" u="none" strike="noStrike" dirty="0">
                <a:solidFill>
                  <a:srgbClr val="171719"/>
                </a:solidFill>
                <a:effectLst/>
              </a:rPr>
              <a:t>What are the trade-offs for each solution?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ECB102-5970-A66F-33F0-3C7C60ECB79B}"/>
              </a:ext>
            </a:extLst>
          </p:cNvPr>
          <p:cNvSpPr txBox="1"/>
          <p:nvPr/>
        </p:nvSpPr>
        <p:spPr>
          <a:xfrm>
            <a:off x="2971800" y="3759806"/>
            <a:ext cx="80529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0" i="0" u="none" strike="noStrike" dirty="0">
                <a:solidFill>
                  <a:srgbClr val="171719"/>
                </a:solidFill>
                <a:effectLst/>
              </a:rPr>
              <a:t>Identifying what you are ready to  give away that you value so that you can get a little more of something else that you value even more. </a:t>
            </a:r>
            <a:endParaRPr lang="en-US" sz="2800" i="0" u="none" strike="noStrike" dirty="0">
              <a:solidFill>
                <a:srgbClr val="17171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768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31E7C2-B720-BFEB-91DE-0521C3035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467482-0555-5ECD-C631-F53B14C96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415" y="559752"/>
            <a:ext cx="4563534" cy="33726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86D645-AC0F-E804-A60C-CF208A31FE40}"/>
              </a:ext>
            </a:extLst>
          </p:cNvPr>
          <p:cNvSpPr txBox="1"/>
          <p:nvPr/>
        </p:nvSpPr>
        <p:spPr>
          <a:xfrm>
            <a:off x="1275908" y="4318000"/>
            <a:ext cx="988827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8 KEY LEADERSHIP SKILLS</a:t>
            </a:r>
          </a:p>
          <a:p>
            <a:pPr algn="ctr"/>
            <a:r>
              <a:rPr lang="en-US" sz="4000" dirty="0">
                <a:cs typeface="Arial" panose="020B0604020202020204" pitchFamily="34" charset="0"/>
              </a:rPr>
              <a:t>Thank you for your participation</a:t>
            </a:r>
          </a:p>
          <a:p>
            <a:pPr algn="ctr"/>
            <a:r>
              <a:rPr lang="en-US" sz="4000" b="1" dirty="0">
                <a:solidFill>
                  <a:srgbClr val="FFC000"/>
                </a:solidFill>
                <a:cs typeface="Arial" panose="020B0604020202020204" pitchFamily="34" charset="0"/>
              </a:rPr>
              <a:t>Building a Better World for Women and Girls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69B5F5-4C67-6FDA-E73A-25FB38E7782A}"/>
              </a:ext>
            </a:extLst>
          </p:cNvPr>
          <p:cNvCxnSpPr>
            <a:cxnSpLocks/>
          </p:cNvCxnSpPr>
          <p:nvPr/>
        </p:nvCxnSpPr>
        <p:spPr>
          <a:xfrm>
            <a:off x="0" y="4165776"/>
            <a:ext cx="12192000" cy="0"/>
          </a:xfrm>
          <a:prstGeom prst="line">
            <a:avLst/>
          </a:prstGeom>
          <a:ln w="793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24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4EE2-0443-3CB0-CEBE-E6E08930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Message from President Ute Scholtz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448025-9761-FCA7-0DF6-8292E5C74A90}"/>
              </a:ext>
            </a:extLst>
          </p:cNvPr>
          <p:cNvCxnSpPr>
            <a:cxnSpLocks/>
          </p:cNvCxnSpPr>
          <p:nvPr/>
        </p:nvCxnSpPr>
        <p:spPr>
          <a:xfrm>
            <a:off x="744279" y="6230876"/>
            <a:ext cx="11454809" cy="0"/>
          </a:xfrm>
          <a:prstGeom prst="line">
            <a:avLst/>
          </a:prstGeom>
          <a:ln w="139700">
            <a:solidFill>
              <a:srgbClr val="FFD07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F3D62D9-78BC-2844-27E9-CABC80A8D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" y="4397764"/>
            <a:ext cx="1414130" cy="2516777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79DC079-8EFA-C8F2-E9EA-22E5112C7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824"/>
            <a:ext cx="10515600" cy="4351338"/>
          </a:xfrm>
        </p:spPr>
        <p:txBody>
          <a:bodyPr/>
          <a:lstStyle/>
          <a:p>
            <a:r>
              <a:rPr lang="en-US" sz="2800" dirty="0">
                <a:effectLst/>
                <a:latin typeface="ArialMT"/>
              </a:rPr>
              <a:t>As Zontians, we envision a world in which women’s rights are human rights and every woman is able to achieve her full potential. Zonta members and friends are empowered to create a better world through their leadership and dedication. </a:t>
            </a:r>
            <a:endParaRPr lang="en-US" sz="2800" dirty="0">
              <a:effectLst/>
            </a:endParaRPr>
          </a:p>
          <a:p>
            <a:r>
              <a:rPr lang="en-US" sz="2800" dirty="0">
                <a:effectLst/>
                <a:latin typeface="ArialMT"/>
              </a:rPr>
              <a:t>Change can happen at all levels in the world, from international events like CSW to direct support for women and girls in your local community. Zonta leaders play a vital role in these efforts </a:t>
            </a:r>
            <a:endParaRPr lang="en-US" sz="2800" dirty="0">
              <a:effectLst/>
            </a:endParaRPr>
          </a:p>
          <a:p>
            <a:r>
              <a:rPr lang="en-US" dirty="0">
                <a:effectLst/>
                <a:latin typeface="ArialMT"/>
              </a:rPr>
              <a:t>The </a:t>
            </a:r>
            <a:r>
              <a:rPr lang="en-US" b="1" dirty="0">
                <a:solidFill>
                  <a:srgbClr val="C00000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 Institute of Management Development</a:t>
            </a:r>
            <a:r>
              <a:rPr lang="en-US" b="1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>
                <a:effectLst/>
                <a:latin typeface="ArialMT"/>
              </a:rPr>
              <a:t>identifies numerous skills that contribute to excellent leadership. 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06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4BB010-620F-8006-75B3-335950631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6" y="360083"/>
            <a:ext cx="4563534" cy="337268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2636D7-BDDE-4CE3-DDF5-920F977FBC49}"/>
              </a:ext>
            </a:extLst>
          </p:cNvPr>
          <p:cNvCxnSpPr>
            <a:cxnSpLocks/>
          </p:cNvCxnSpPr>
          <p:nvPr/>
        </p:nvCxnSpPr>
        <p:spPr>
          <a:xfrm>
            <a:off x="0" y="4072466"/>
            <a:ext cx="11247120" cy="0"/>
          </a:xfrm>
          <a:prstGeom prst="line">
            <a:avLst/>
          </a:prstGeom>
          <a:ln w="793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A80F51C-4EB7-9E2D-39B0-AC3A48E28D5B}"/>
              </a:ext>
            </a:extLst>
          </p:cNvPr>
          <p:cNvSpPr txBox="1"/>
          <p:nvPr/>
        </p:nvSpPr>
        <p:spPr>
          <a:xfrm>
            <a:off x="1490131" y="4184135"/>
            <a:ext cx="945726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Build relationships</a:t>
            </a:r>
            <a:endParaRPr lang="en-US" sz="3200" dirty="0"/>
          </a:p>
          <a:p>
            <a:r>
              <a:rPr lang="en-US" sz="3200" b="1" dirty="0">
                <a:effectLst/>
                <a:latin typeface="Arial" panose="020B0604020202020204" pitchFamily="34" charset="0"/>
              </a:rPr>
              <a:t>Become adaptable and flexible </a:t>
            </a:r>
          </a:p>
          <a:p>
            <a:r>
              <a:rPr lang="en-US" sz="3200" b="1" dirty="0">
                <a:effectLst/>
                <a:latin typeface="Arial" panose="020B0604020202020204" pitchFamily="34" charset="0"/>
              </a:rPr>
              <a:t>Take on innovative and creative approaches</a:t>
            </a:r>
          </a:p>
          <a:p>
            <a:r>
              <a:rPr lang="en-US" sz="3200" b="1" dirty="0">
                <a:effectLst/>
                <a:latin typeface="Arial" panose="020B0604020202020204" pitchFamily="34" charset="0"/>
              </a:rPr>
              <a:t>Motivate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049F90-40D6-BEDB-507B-802E723C78F7}"/>
              </a:ext>
            </a:extLst>
          </p:cNvPr>
          <p:cNvSpPr txBox="1"/>
          <p:nvPr/>
        </p:nvSpPr>
        <p:spPr>
          <a:xfrm>
            <a:off x="364062" y="4227499"/>
            <a:ext cx="96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Part l</a:t>
            </a:r>
          </a:p>
        </p:txBody>
      </p:sp>
    </p:spTree>
    <p:extLst>
      <p:ext uri="{BB962C8B-B14F-4D97-AF65-F5344CB8AC3E}">
        <p14:creationId xmlns:p14="http://schemas.microsoft.com/office/powerpoint/2010/main" val="187969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4EE2-0443-3CB0-CEBE-E6E08930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Build relationships </a:t>
            </a:r>
            <a:br>
              <a:rPr lang="en-US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within your club and community</a:t>
            </a:r>
            <a:br>
              <a:rPr lang="en-US" sz="1800" dirty="0">
                <a:effectLst/>
                <a:latin typeface="ArialMT"/>
              </a:rPr>
            </a:br>
            <a:br>
              <a:rPr lang="en-US" dirty="0">
                <a:effectLst/>
              </a:rPr>
            </a:b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448025-9761-FCA7-0DF6-8292E5C74A90}"/>
              </a:ext>
            </a:extLst>
          </p:cNvPr>
          <p:cNvCxnSpPr>
            <a:cxnSpLocks/>
          </p:cNvCxnSpPr>
          <p:nvPr/>
        </p:nvCxnSpPr>
        <p:spPr>
          <a:xfrm>
            <a:off x="744279" y="6230876"/>
            <a:ext cx="11454809" cy="0"/>
          </a:xfrm>
          <a:prstGeom prst="line">
            <a:avLst/>
          </a:prstGeom>
          <a:ln w="139700">
            <a:solidFill>
              <a:srgbClr val="FFD07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F3D62D9-78BC-2844-27E9-CABC80A8D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8" y="4397764"/>
            <a:ext cx="1414130" cy="2516777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79DC079-8EFA-C8F2-E9EA-22E5112C7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21" y="187953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Communication is key</a:t>
            </a:r>
            <a:endParaRPr lang="en-US" b="0" i="0" u="none" strike="noStrike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pPr marL="685800" algn="l" rtl="0">
              <a:spcBef>
                <a:spcPts val="50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Investing time in building bonds</a:t>
            </a:r>
            <a:endParaRPr lang="en-US" b="0" i="0" u="none" strike="noStrike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pPr marL="685800" algn="l" rtl="0">
              <a:spcBef>
                <a:spcPts val="50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Empathy and respect</a:t>
            </a:r>
            <a:endParaRPr lang="en-US" b="0" i="0" u="none" strike="noStrike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pPr marL="685800" algn="l" rtl="0">
              <a:spcBef>
                <a:spcPts val="50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Listening actively</a:t>
            </a:r>
            <a:endParaRPr lang="en-US" b="0" i="0" u="none" strike="noStrike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pPr mar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Servant Leadership</a:t>
            </a:r>
            <a:endParaRPr lang="en-US" b="0" i="0" u="none" strike="noStrike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pPr marL="685800" algn="l" rtl="0">
              <a:spcBef>
                <a:spcPts val="50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Philosophy and approach</a:t>
            </a:r>
            <a:endParaRPr lang="en-US" b="0" i="0" u="none" strike="noStrike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pPr marL="685800" algn="l" rtl="0">
              <a:spcBef>
                <a:spcPts val="50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Communicate the Vision</a:t>
            </a:r>
            <a:endParaRPr lang="en-US" b="0" i="0" u="none" strike="noStrike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pPr marL="685800" algn="l" rtl="0">
              <a:spcBef>
                <a:spcPts val="50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Engaged and motivated team</a:t>
            </a:r>
            <a:endParaRPr lang="en-US" b="0" i="0" u="none" strike="noStrike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37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4EE2-0443-3CB0-CEBE-E6E08930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>
                <a:effectLst/>
                <a:latin typeface="Arial" panose="020B0604020202020204" pitchFamily="34" charset="0"/>
              </a:rPr>
            </a:br>
            <a:br>
              <a:rPr lang="en-US" b="1" dirty="0">
                <a:effectLst/>
                <a:latin typeface="Arial" panose="020B0604020202020204" pitchFamily="34" charset="0"/>
              </a:rPr>
            </a:br>
            <a:r>
              <a:rPr lang="en-US" b="1" dirty="0">
                <a:effectLst/>
                <a:latin typeface="Arial" panose="020B0604020202020204" pitchFamily="34" charset="0"/>
              </a:rPr>
              <a:t>Become adaptable and flexible </a:t>
            </a:r>
            <a:br>
              <a:rPr lang="en-US" b="1" dirty="0">
                <a:effectLst/>
                <a:latin typeface="Arial" panose="020B0604020202020204" pitchFamily="34" charset="0"/>
              </a:rPr>
            </a:br>
            <a:r>
              <a:rPr lang="en-US" sz="3600" dirty="0">
                <a:effectLst/>
                <a:latin typeface="ArialMT"/>
              </a:rPr>
              <a:t>as you meet the needs of others as you educate them about equality</a:t>
            </a:r>
            <a:br>
              <a:rPr lang="en-US" sz="3600" dirty="0">
                <a:effectLst/>
                <a:latin typeface="ArialMT"/>
              </a:rPr>
            </a:br>
            <a:br>
              <a:rPr lang="en-US" sz="3600" dirty="0">
                <a:effectLst/>
              </a:rPr>
            </a:br>
            <a:endParaRPr lang="en-US" sz="3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448025-9761-FCA7-0DF6-8292E5C74A90}"/>
              </a:ext>
            </a:extLst>
          </p:cNvPr>
          <p:cNvCxnSpPr>
            <a:cxnSpLocks/>
          </p:cNvCxnSpPr>
          <p:nvPr/>
        </p:nvCxnSpPr>
        <p:spPr>
          <a:xfrm>
            <a:off x="744279" y="6230876"/>
            <a:ext cx="11454809" cy="0"/>
          </a:xfrm>
          <a:prstGeom prst="line">
            <a:avLst/>
          </a:prstGeom>
          <a:ln w="139700">
            <a:solidFill>
              <a:srgbClr val="FFD07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F3D62D9-78BC-2844-27E9-CABC80A8D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8" y="4397764"/>
            <a:ext cx="1414130" cy="2516777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79DC079-8EFA-C8F2-E9EA-22E5112C7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0235"/>
            <a:ext cx="10515600" cy="3716727"/>
          </a:xfrm>
        </p:spPr>
        <p:txBody>
          <a:bodyPr/>
          <a:lstStyle/>
          <a:p>
            <a:r>
              <a:rPr lang="en-US" dirty="0"/>
              <a:t>Adaptability allows you to facilitate CHANGE</a:t>
            </a:r>
          </a:p>
          <a:p>
            <a:r>
              <a:rPr lang="en-US" dirty="0"/>
              <a:t>Develop a LIFELONG mentality to continue to LEARN</a:t>
            </a:r>
          </a:p>
          <a:p>
            <a:r>
              <a:rPr lang="en-US" dirty="0"/>
              <a:t>Embrace going “outside” your comfort zone</a:t>
            </a:r>
          </a:p>
          <a:p>
            <a:r>
              <a:rPr lang="en-US" dirty="0"/>
              <a:t>Be Accountable </a:t>
            </a:r>
            <a:r>
              <a:rPr lang="en-US"/>
              <a:t>and Assume </a:t>
            </a:r>
            <a:r>
              <a:rPr lang="en-US" dirty="0"/>
              <a:t>your responsibilities</a:t>
            </a:r>
          </a:p>
          <a:p>
            <a:r>
              <a:rPr lang="en-US" dirty="0"/>
              <a:t>Make a PLAN to include an achievable timeline </a:t>
            </a:r>
          </a:p>
        </p:txBody>
      </p:sp>
    </p:spTree>
    <p:extLst>
      <p:ext uri="{BB962C8B-B14F-4D97-AF65-F5344CB8AC3E}">
        <p14:creationId xmlns:p14="http://schemas.microsoft.com/office/powerpoint/2010/main" val="2312402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4EE2-0443-3CB0-CEBE-E6E08930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>
                <a:effectLst/>
                <a:latin typeface="Arial" panose="020B0604020202020204" pitchFamily="34" charset="0"/>
              </a:rPr>
            </a:br>
            <a:br>
              <a:rPr lang="en-US" b="1" dirty="0">
                <a:effectLst/>
                <a:latin typeface="Arial" panose="020B0604020202020204" pitchFamily="34" charset="0"/>
              </a:rPr>
            </a:br>
            <a:br>
              <a:rPr lang="en-US" b="1" dirty="0">
                <a:effectLst/>
                <a:latin typeface="Arial" panose="020B0604020202020204" pitchFamily="34" charset="0"/>
              </a:rPr>
            </a:br>
            <a:r>
              <a:rPr lang="en-US" b="1" dirty="0">
                <a:effectLst/>
                <a:latin typeface="Arial" panose="020B0604020202020204" pitchFamily="34" charset="0"/>
              </a:rPr>
              <a:t>Take on innovative and creative approaches </a:t>
            </a:r>
            <a:br>
              <a:rPr lang="en-US" b="1" dirty="0">
                <a:effectLst/>
                <a:latin typeface="Arial" panose="020B0604020202020204" pitchFamily="34" charset="0"/>
              </a:rPr>
            </a:br>
            <a:r>
              <a:rPr lang="en-US" sz="3600" dirty="0">
                <a:effectLst/>
                <a:latin typeface="ArialMT"/>
              </a:rPr>
              <a:t>as you make and promote opportunities and resources to those who need them</a:t>
            </a:r>
            <a:br>
              <a:rPr lang="en-US" sz="1800" dirty="0">
                <a:effectLst/>
                <a:latin typeface="ArialMT"/>
              </a:rPr>
            </a:br>
            <a:br>
              <a:rPr lang="en-US" dirty="0">
                <a:effectLst/>
              </a:rPr>
            </a:b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448025-9761-FCA7-0DF6-8292E5C74A90}"/>
              </a:ext>
            </a:extLst>
          </p:cNvPr>
          <p:cNvCxnSpPr>
            <a:cxnSpLocks/>
          </p:cNvCxnSpPr>
          <p:nvPr/>
        </p:nvCxnSpPr>
        <p:spPr>
          <a:xfrm>
            <a:off x="744279" y="6230876"/>
            <a:ext cx="11454809" cy="0"/>
          </a:xfrm>
          <a:prstGeom prst="line">
            <a:avLst/>
          </a:prstGeom>
          <a:ln w="139700">
            <a:solidFill>
              <a:srgbClr val="FFD07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F3D62D9-78BC-2844-27E9-CABC80A8D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" y="4397764"/>
            <a:ext cx="1414130" cy="2516777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79DC079-8EFA-C8F2-E9EA-22E5112C7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4585"/>
            <a:ext cx="10515600" cy="3242377"/>
          </a:xfrm>
        </p:spPr>
        <p:txBody>
          <a:bodyPr/>
          <a:lstStyle/>
          <a:p>
            <a:r>
              <a:rPr lang="en-US" b="0" i="0" u="none" strike="noStrike" dirty="0">
                <a:effectLst/>
                <a:latin typeface="PublicSans"/>
              </a:rPr>
              <a:t>Innovation and creativity </a:t>
            </a:r>
          </a:p>
          <a:p>
            <a:r>
              <a:rPr lang="en-US" b="0" i="0" u="none" strike="noStrike" dirty="0">
                <a:effectLst/>
                <a:latin typeface="PublicSans"/>
              </a:rPr>
              <a:t>Learn to push your boundaries</a:t>
            </a:r>
          </a:p>
          <a:p>
            <a:r>
              <a:rPr lang="en-US" b="0" i="0" u="none" strike="noStrike" dirty="0">
                <a:solidFill>
                  <a:srgbClr val="171719"/>
                </a:solidFill>
                <a:effectLst/>
                <a:latin typeface="PublicSans"/>
              </a:rPr>
              <a:t>Innovation in leadership is of utmost importance for every club. Successful innovation begins with ideation — the phase where outstanding ideas are developed and become the foundation of innovation success.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49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4EE2-0443-3CB0-CEBE-E6E08930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>
                <a:effectLst/>
                <a:latin typeface="Arial" panose="020B0604020202020204" pitchFamily="34" charset="0"/>
              </a:rPr>
            </a:br>
            <a:br>
              <a:rPr lang="en-US" b="1" dirty="0">
                <a:effectLst/>
                <a:latin typeface="Arial" panose="020B0604020202020204" pitchFamily="34" charset="0"/>
              </a:rPr>
            </a:br>
            <a:r>
              <a:rPr lang="en-US" b="1" dirty="0">
                <a:effectLst/>
                <a:latin typeface="Arial" panose="020B0604020202020204" pitchFamily="34" charset="0"/>
              </a:rPr>
              <a:t>Motivate </a:t>
            </a:r>
            <a:br>
              <a:rPr lang="en-US" b="1" dirty="0">
                <a:effectLst/>
                <a:latin typeface="Arial" panose="020B0604020202020204" pitchFamily="34" charset="0"/>
              </a:rPr>
            </a:br>
            <a:r>
              <a:rPr lang="en-US" sz="3600" dirty="0">
                <a:effectLst/>
                <a:latin typeface="ArialMT"/>
              </a:rPr>
              <a:t>your fellow Zontians by </a:t>
            </a:r>
            <a:r>
              <a:rPr lang="en-US" sz="3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sharing your stories</a:t>
            </a:r>
            <a:br>
              <a:rPr lang="en-US" sz="1800" dirty="0">
                <a:effectLst/>
                <a:latin typeface="ArialMT"/>
              </a:rPr>
            </a:br>
            <a:br>
              <a:rPr lang="en-US" dirty="0">
                <a:effectLst/>
              </a:rPr>
            </a:b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448025-9761-FCA7-0DF6-8292E5C74A90}"/>
              </a:ext>
            </a:extLst>
          </p:cNvPr>
          <p:cNvCxnSpPr>
            <a:cxnSpLocks/>
          </p:cNvCxnSpPr>
          <p:nvPr/>
        </p:nvCxnSpPr>
        <p:spPr>
          <a:xfrm>
            <a:off x="744279" y="6230876"/>
            <a:ext cx="11454809" cy="0"/>
          </a:xfrm>
          <a:prstGeom prst="line">
            <a:avLst/>
          </a:prstGeom>
          <a:ln w="139700">
            <a:solidFill>
              <a:srgbClr val="FFD07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F3D62D9-78BC-2844-27E9-CABC80A8D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8" y="4397764"/>
            <a:ext cx="1414130" cy="2516777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79DC079-8EFA-C8F2-E9EA-22E5112C7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66" y="1648231"/>
            <a:ext cx="11920450" cy="4007921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US" sz="4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MOTIVATE - (V) </a:t>
            </a:r>
          </a:p>
          <a:p>
            <a:pPr marL="0" indent="0" algn="l">
              <a:buNone/>
            </a:pPr>
            <a:r>
              <a:rPr lang="en-US" sz="4200" b="0" i="0" u="none" strike="noStrike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4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 (someone) with a motive for </a:t>
            </a:r>
            <a:r>
              <a:rPr lang="en-US" sz="4200" b="0" i="0" u="none" strike="noStrike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doing something</a:t>
            </a:r>
            <a:endParaRPr lang="en-US" sz="4200" b="0" i="0" u="none" strike="noStrike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4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 - stimulate (someone's) interest in or enthusiasm for doing something</a:t>
            </a:r>
          </a:p>
          <a:p>
            <a:pPr lvl="5"/>
            <a:endParaRPr lang="en-US" sz="2600" b="0" i="0" u="none" strike="noStrike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0" lvl="5" indent="0">
              <a:buNone/>
            </a:pPr>
            <a:r>
              <a:rPr lang="en-US" sz="29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can we BE motivated?</a:t>
            </a:r>
          </a:p>
          <a:p>
            <a:pPr lvl="5"/>
            <a:r>
              <a:rPr lang="en-US" sz="29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   Zonta App</a:t>
            </a:r>
          </a:p>
          <a:p>
            <a:pPr lvl="5"/>
            <a:r>
              <a:rPr lang="en-US" sz="29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   ZI Website</a:t>
            </a:r>
            <a:br>
              <a:rPr lang="en-US" sz="29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900" b="0" i="0" u="none" strike="noStrike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0" lvl="5" indent="0">
              <a:buNone/>
            </a:pPr>
            <a:r>
              <a:rPr lang="en-US" sz="29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can we motivate others?</a:t>
            </a:r>
          </a:p>
          <a:p>
            <a:pPr lvl="5"/>
            <a:r>
              <a:rPr lang="en-US" sz="29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   Share Your Story </a:t>
            </a:r>
          </a:p>
          <a:p>
            <a:pPr lvl="5"/>
            <a:r>
              <a:rPr lang="en-US" sz="29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   Club Newsletters</a:t>
            </a:r>
          </a:p>
          <a:p>
            <a:pPr lvl="5"/>
            <a:r>
              <a:rPr lang="en-US" sz="29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   Be seen in 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132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4BB010-620F-8006-75B3-335950631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6" y="360083"/>
            <a:ext cx="4563534" cy="337268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2636D7-BDDE-4CE3-DDF5-920F977FBC49}"/>
              </a:ext>
            </a:extLst>
          </p:cNvPr>
          <p:cNvCxnSpPr>
            <a:cxnSpLocks/>
          </p:cNvCxnSpPr>
          <p:nvPr/>
        </p:nvCxnSpPr>
        <p:spPr>
          <a:xfrm>
            <a:off x="0" y="4072466"/>
            <a:ext cx="11247120" cy="0"/>
          </a:xfrm>
          <a:prstGeom prst="line">
            <a:avLst/>
          </a:prstGeom>
          <a:ln w="793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A80F51C-4EB7-9E2D-39B0-AC3A48E28D5B}"/>
              </a:ext>
            </a:extLst>
          </p:cNvPr>
          <p:cNvSpPr txBox="1"/>
          <p:nvPr/>
        </p:nvSpPr>
        <p:spPr>
          <a:xfrm>
            <a:off x="1490131" y="4184135"/>
            <a:ext cx="945726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Make Decisions</a:t>
            </a:r>
            <a:endParaRPr lang="en-US" sz="3200" dirty="0"/>
          </a:p>
          <a:p>
            <a:r>
              <a:rPr lang="en-US" sz="3200" b="1" dirty="0">
                <a:effectLst/>
                <a:latin typeface="Arial" panose="020B0604020202020204" pitchFamily="34" charset="0"/>
              </a:rPr>
              <a:t>Manage the Conflict</a:t>
            </a:r>
          </a:p>
          <a:p>
            <a:r>
              <a:rPr lang="en-US" sz="3200" b="1" dirty="0">
                <a:effectLst/>
                <a:latin typeface="Arial" panose="020B0604020202020204" pitchFamily="34" charset="0"/>
              </a:rPr>
              <a:t>Negotiate</a:t>
            </a:r>
          </a:p>
          <a:p>
            <a:r>
              <a:rPr lang="en-US" sz="3200" b="1" dirty="0">
                <a:effectLst/>
                <a:latin typeface="Arial" panose="020B0604020202020204" pitchFamily="34" charset="0"/>
              </a:rPr>
              <a:t>Critical Thinking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049F90-40D6-BEDB-507B-802E723C78F7}"/>
              </a:ext>
            </a:extLst>
          </p:cNvPr>
          <p:cNvSpPr txBox="1"/>
          <p:nvPr/>
        </p:nvSpPr>
        <p:spPr>
          <a:xfrm>
            <a:off x="364062" y="4227499"/>
            <a:ext cx="96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Part </a:t>
            </a:r>
            <a:r>
              <a:rPr lang="en-US" b="1" dirty="0" err="1"/>
              <a:t>ll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0037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5247</TotalTime>
  <Words>1439</Words>
  <Application>Microsoft Office PowerPoint</Application>
  <PresentationFormat>Widescreen</PresentationFormat>
  <Paragraphs>182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ArialMT</vt:lpstr>
      <vt:lpstr>Calibri</vt:lpstr>
      <vt:lpstr>Calibri Light</vt:lpstr>
      <vt:lpstr>Helvetica</vt:lpstr>
      <vt:lpstr>PublicSans</vt:lpstr>
      <vt:lpstr>times new roman, new york, times, serif</vt:lpstr>
      <vt:lpstr>Office Theme</vt:lpstr>
      <vt:lpstr>PowerPoint Presentation</vt:lpstr>
      <vt:lpstr>PowerPoint Presentation</vt:lpstr>
      <vt:lpstr> A Message from President Ute Scholtz</vt:lpstr>
      <vt:lpstr>PowerPoint Presentation</vt:lpstr>
      <vt:lpstr>  Build relationships  within your club and community  </vt:lpstr>
      <vt:lpstr>  Become adaptable and flexible  as you meet the needs of others as you educate them about equality  </vt:lpstr>
      <vt:lpstr>   Take on innovative and creative approaches  as you make and promote opportunities and resources to those who need them  </vt:lpstr>
      <vt:lpstr>  Motivate  your fellow Zontians by sharing your stories  </vt:lpstr>
      <vt:lpstr>PowerPoint Presentation</vt:lpstr>
      <vt:lpstr>PowerPoint Presentation</vt:lpstr>
      <vt:lpstr> Make Decisions  on how you will spend your time, finances and other resources </vt:lpstr>
      <vt:lpstr>PowerPoint Presentation</vt:lpstr>
      <vt:lpstr>PowerPoint Presentation</vt:lpstr>
      <vt:lpstr>   Manage the Conflict  that can arise naturally when change occurs  </vt:lpstr>
      <vt:lpstr>Manage the Conflict </vt:lpstr>
      <vt:lpstr>Manage the Conflict </vt:lpstr>
      <vt:lpstr>  Negotiate  for the best outcome for all involved or to get more resources allocated to your projects.  </vt:lpstr>
      <vt:lpstr> Negotiate   </vt:lpstr>
      <vt:lpstr>  Negotiate   </vt:lpstr>
      <vt:lpstr> Think Critically  about Zonta’s mission and who, what, how, when and why you will make it part of your community  </vt:lpstr>
      <vt:lpstr>Critical thinking is a learned skill, and generally involves three steps: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Dory Thomassie</dc:creator>
  <cp:lastModifiedBy>Connie Davis</cp:lastModifiedBy>
  <cp:revision>40</cp:revision>
  <cp:lastPrinted>2023-11-04T14:21:58Z</cp:lastPrinted>
  <dcterms:created xsi:type="dcterms:W3CDTF">2023-01-20T15:26:43Z</dcterms:created>
  <dcterms:modified xsi:type="dcterms:W3CDTF">2023-11-04T16:34:01Z</dcterms:modified>
</cp:coreProperties>
</file>