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33"/>
  </p:notesMasterIdLst>
  <p:sldIdLst>
    <p:sldId id="325" r:id="rId2"/>
    <p:sldId id="283" r:id="rId3"/>
    <p:sldId id="278" r:id="rId4"/>
    <p:sldId id="258" r:id="rId5"/>
    <p:sldId id="282" r:id="rId6"/>
    <p:sldId id="284" r:id="rId7"/>
    <p:sldId id="285" r:id="rId8"/>
    <p:sldId id="286" r:id="rId9"/>
    <p:sldId id="287" r:id="rId10"/>
    <p:sldId id="288" r:id="rId11"/>
    <p:sldId id="289" r:id="rId12"/>
    <p:sldId id="293" r:id="rId13"/>
    <p:sldId id="294" r:id="rId14"/>
    <p:sldId id="295" r:id="rId15"/>
    <p:sldId id="296" r:id="rId16"/>
    <p:sldId id="292" r:id="rId17"/>
    <p:sldId id="290" r:id="rId18"/>
    <p:sldId id="297" r:id="rId19"/>
    <p:sldId id="299" r:id="rId20"/>
    <p:sldId id="298" r:id="rId21"/>
    <p:sldId id="264" r:id="rId22"/>
    <p:sldId id="265" r:id="rId23"/>
    <p:sldId id="301" r:id="rId24"/>
    <p:sldId id="302" r:id="rId25"/>
    <p:sldId id="303" r:id="rId26"/>
    <p:sldId id="326" r:id="rId27"/>
    <p:sldId id="305" r:id="rId28"/>
    <p:sldId id="304" r:id="rId29"/>
    <p:sldId id="327" r:id="rId30"/>
    <p:sldId id="328" r:id="rId31"/>
    <p:sldId id="266"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E9FE"/>
    <a:srgbClr val="B8E0FE"/>
    <a:srgbClr val="B7D4FF"/>
    <a:srgbClr val="FFE3AB"/>
    <a:srgbClr val="FFEEBD"/>
    <a:srgbClr val="FCD6B6"/>
    <a:srgbClr val="740000"/>
    <a:srgbClr val="800000"/>
    <a:srgbClr val="FCCDA6"/>
    <a:srgbClr val="FAA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0" autoAdjust="0"/>
    <p:restoredTop sz="94660"/>
  </p:normalViewPr>
  <p:slideViewPr>
    <p:cSldViewPr snapToGrid="0">
      <p:cViewPr varScale="1">
        <p:scale>
          <a:sx n="75" d="100"/>
          <a:sy n="75" d="100"/>
        </p:scale>
        <p:origin x="135" y="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1D2E27-4E68-4D25-A127-07AED0CFE263}" type="datetimeFigureOut">
              <a:rPr lang="en-US" smtClean="0"/>
              <a:t>3/4/2026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79CB1C-F75A-44FC-86C6-19AB2EF4E18E}" type="slidenum">
              <a:rPr lang="en-US" smtClean="0"/>
              <a:t>‹#›</a:t>
            </a:fld>
            <a:endParaRPr lang="en-US"/>
          </a:p>
        </p:txBody>
      </p:sp>
    </p:spTree>
    <p:extLst>
      <p:ext uri="{BB962C8B-B14F-4D97-AF65-F5344CB8AC3E}">
        <p14:creationId xmlns:p14="http://schemas.microsoft.com/office/powerpoint/2010/main" val="3279251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71271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95143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05566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56158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09570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19733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87318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81280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7435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62399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81824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buFont typeface="Courier New" panose="02070309020205020404" pitchFamily="49" charset="0"/>
              <a:buChar char="o"/>
            </a:pPr>
            <a:r>
              <a:rPr lang="en-US" kern="100" dirty="0">
                <a:solidFill>
                  <a:srgbClr val="46551E"/>
                </a:solidFill>
                <a:ea typeface="Calibri" panose="020F0502020204030204" pitchFamily="34" charset="0"/>
                <a:cs typeface="Times New Roman" panose="02020603050405020304" pitchFamily="18" charset="0"/>
              </a:rPr>
              <a:t>7 year plan</a:t>
            </a:r>
          </a:p>
          <a:p>
            <a:pPr>
              <a:lnSpc>
                <a:spcPct val="107000"/>
              </a:lnSpc>
              <a:buFont typeface="Courier New" panose="02070309020205020404" pitchFamily="49" charset="0"/>
              <a:buChar char="o"/>
            </a:pPr>
            <a:r>
              <a:rPr lang="en-US" kern="100" dirty="0">
                <a:solidFill>
                  <a:srgbClr val="46551E"/>
                </a:solidFill>
                <a:ea typeface="Calibri" panose="020F0502020204030204" pitchFamily="34" charset="0"/>
                <a:cs typeface="Times New Roman" panose="02020603050405020304" pitchFamily="18" charset="0"/>
              </a:rPr>
              <a:t>“Women belong in all places where decisions are being made” -RBG</a:t>
            </a:r>
          </a:p>
          <a:p>
            <a:pPr>
              <a:lnSpc>
                <a:spcPct val="107000"/>
              </a:lnSpc>
              <a:buFont typeface="Courier New" panose="02070309020205020404" pitchFamily="49" charset="0"/>
              <a:buChar char="o"/>
            </a:pPr>
            <a:r>
              <a:rPr lang="en-US" kern="100" dirty="0">
                <a:solidFill>
                  <a:srgbClr val="46551E"/>
                </a:solidFill>
                <a:ea typeface="Calibri" panose="020F0502020204030204" pitchFamily="34" charset="0"/>
                <a:cs typeface="Times New Roman" panose="02020603050405020304" pitchFamily="18" charset="0"/>
              </a:rPr>
              <a:t>While maintaining focus on service, ZI will place greater focus on Advocacy by providing a credible and visible voice ensuring women are represented in decision making positions on an equal basis with men.</a:t>
            </a:r>
          </a:p>
          <a:p>
            <a:pPr>
              <a:lnSpc>
                <a:spcPct val="107000"/>
              </a:lnSpc>
              <a:buFont typeface="Courier New" panose="02070309020205020404" pitchFamily="49" charset="0"/>
              <a:buChar char="o"/>
            </a:pPr>
            <a:r>
              <a:rPr lang="en-US" kern="100" dirty="0">
                <a:solidFill>
                  <a:srgbClr val="46551E"/>
                </a:solidFill>
                <a:ea typeface="Calibri" panose="020F0502020204030204" pitchFamily="34" charset="0"/>
                <a:cs typeface="Times New Roman" panose="02020603050405020304" pitchFamily="18" charset="0"/>
              </a:rPr>
              <a:t>ZI will direct time and resources to Public Relations and Communication Strategies to position Zonta as an authority on Gender Equality Issues.</a:t>
            </a:r>
          </a:p>
          <a:p>
            <a:endParaRPr lang="en-US" dirty="0"/>
          </a:p>
        </p:txBody>
      </p:sp>
    </p:spTree>
    <p:extLst>
      <p:ext uri="{BB962C8B-B14F-4D97-AF65-F5344CB8AC3E}">
        <p14:creationId xmlns:p14="http://schemas.microsoft.com/office/powerpoint/2010/main" val="114202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to all</a:t>
            </a:r>
          </a:p>
          <a:p>
            <a:r>
              <a:rPr lang="en-US" dirty="0"/>
              <a:t>Meetings at 4pm central, third Tuesday of the month on Zoom</a:t>
            </a:r>
          </a:p>
        </p:txBody>
      </p:sp>
    </p:spTree>
    <p:extLst>
      <p:ext uri="{BB962C8B-B14F-4D97-AF65-F5344CB8AC3E}">
        <p14:creationId xmlns:p14="http://schemas.microsoft.com/office/powerpoint/2010/main" val="3439480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ERA – ABA recently adopted a resolution recognizing the ERA as the 28</a:t>
            </a:r>
            <a:r>
              <a:rPr lang="en-US" baseline="30000" dirty="0"/>
              <a:t>th</a:t>
            </a:r>
            <a:r>
              <a:rPr lang="en-US" dirty="0"/>
              <a:t> amendment to the constitution</a:t>
            </a:r>
          </a:p>
          <a:p>
            <a:endParaRPr lang="en-US" dirty="0"/>
          </a:p>
          <a:p>
            <a:r>
              <a:rPr lang="en-US" dirty="0"/>
              <a:t>Other possible focus areas: Health; Leadership in Education, Work and Government</a:t>
            </a:r>
          </a:p>
        </p:txBody>
      </p:sp>
    </p:spTree>
    <p:extLst>
      <p:ext uri="{BB962C8B-B14F-4D97-AF65-F5344CB8AC3E}">
        <p14:creationId xmlns:p14="http://schemas.microsoft.com/office/powerpoint/2010/main" val="1861510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3912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6091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35222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4996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2423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07120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9423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00458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0810" y="1180280"/>
            <a:ext cx="8852628" cy="3255264"/>
          </a:xfrm>
        </p:spPr>
        <p:txBody>
          <a:bodyPr anchor="b">
            <a:normAutofit/>
          </a:bodyPr>
          <a:lstStyle>
            <a:lvl1pPr algn="l">
              <a:defRPr sz="5900" spc="-10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2280809" y="4720003"/>
            <a:ext cx="8852627" cy="914400"/>
          </a:xfrm>
        </p:spPr>
        <p:txBody>
          <a:bodyPr anchor="t">
            <a:normAutofit/>
          </a:bodyPr>
          <a:lstStyle>
            <a:lvl1pPr marL="0" indent="0" algn="l">
              <a:buNone/>
              <a:defRPr sz="2200" cap="none" spc="0" baseline="0">
                <a:solidFill>
                  <a:schemeClr val="accent1">
                    <a:lumMod val="50000"/>
                  </a:schemeClr>
                </a:solidFill>
              </a:defRPr>
            </a:lvl1pPr>
            <a:lvl2pPr marL="457178" indent="0" algn="ctr">
              <a:buNone/>
              <a:defRPr sz="2200"/>
            </a:lvl2pPr>
            <a:lvl3pPr marL="914354" indent="0" algn="ctr">
              <a:buNone/>
              <a:defRPr sz="22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262465" y="6381065"/>
            <a:ext cx="2743200" cy="365125"/>
          </a:xfrm>
          <a:prstGeom prst="rect">
            <a:avLst/>
          </a:prstGeom>
        </p:spPr>
        <p:txBody>
          <a:bodyPr/>
          <a:lstStyle/>
          <a:p>
            <a:fld id="{5586B75A-687E-405C-8A0B-8D00578BA2C3}" type="datetimeFigureOut">
              <a:rPr lang="en-US" dirty="0"/>
              <a:pPr/>
              <a:t>3/4/2026</a:t>
            </a:fld>
            <a:endParaRPr lang="en-US" dirty="0"/>
          </a:p>
        </p:txBody>
      </p:sp>
      <p:sp>
        <p:nvSpPr>
          <p:cNvPr id="8" name="Footer Placeholder 7"/>
          <p:cNvSpPr>
            <a:spLocks noGrp="1"/>
          </p:cNvSpPr>
          <p:nvPr>
            <p:ph type="ftr" sz="quarter" idx="11"/>
          </p:nvPr>
        </p:nvSpPr>
        <p:spPr>
          <a:xfrm>
            <a:off x="3869268" y="6356354"/>
            <a:ext cx="5911517"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10634138" y="6356354"/>
            <a:ext cx="1530927" cy="365125"/>
          </a:xfrm>
          <a:prstGeom prst="rect">
            <a:avLst/>
          </a:prstGeom>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97203" y="868680"/>
            <a:ext cx="1492847" cy="512064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509319" y="868680"/>
            <a:ext cx="8136932"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262465" y="6368707"/>
            <a:ext cx="2743200" cy="365125"/>
          </a:xfrm>
          <a:prstGeom prst="rect">
            <a:avLst/>
          </a:prstGeom>
        </p:spPr>
        <p:txBody>
          <a:bodyPr/>
          <a:lstStyle/>
          <a:p>
            <a:fld id="{5586B75A-687E-405C-8A0B-8D00578BA2C3}" type="datetimeFigureOut">
              <a:rPr lang="en-US" dirty="0"/>
              <a:pPr/>
              <a:t>3/4/2026</a:t>
            </a:fld>
            <a:endParaRPr lang="en-US" dirty="0"/>
          </a:p>
        </p:txBody>
      </p:sp>
      <p:sp>
        <p:nvSpPr>
          <p:cNvPr id="8" name="Footer Placeholder 7"/>
          <p:cNvSpPr>
            <a:spLocks noGrp="1"/>
          </p:cNvSpPr>
          <p:nvPr>
            <p:ph type="ftr" sz="quarter" idx="11"/>
          </p:nvPr>
        </p:nvSpPr>
        <p:spPr>
          <a:xfrm>
            <a:off x="3869268" y="6356354"/>
            <a:ext cx="5911517"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10634138" y="6356354"/>
            <a:ext cx="1530927" cy="365125"/>
          </a:xfrm>
          <a:prstGeom prst="rect">
            <a:avLst/>
          </a:prstGeom>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62465" y="6384048"/>
            <a:ext cx="2743200" cy="365125"/>
          </a:xfrm>
          <a:prstGeom prst="rect">
            <a:avLst/>
          </a:prstGeom>
        </p:spPr>
        <p:txBody>
          <a:bodyPr/>
          <a:lstStyle/>
          <a:p>
            <a:fld id="{5586B75A-687E-405C-8A0B-8D00578BA2C3}" type="datetimeFigureOut">
              <a:rPr lang="en-US" dirty="0"/>
              <a:pPr/>
              <a:t>3/4/2026</a:t>
            </a:fld>
            <a:endParaRPr lang="en-US" dirty="0"/>
          </a:p>
        </p:txBody>
      </p:sp>
      <p:sp>
        <p:nvSpPr>
          <p:cNvPr id="5" name="Footer Placeholder 4"/>
          <p:cNvSpPr>
            <a:spLocks noGrp="1"/>
          </p:cNvSpPr>
          <p:nvPr>
            <p:ph type="ftr" sz="quarter" idx="11"/>
          </p:nvPr>
        </p:nvSpPr>
        <p:spPr>
          <a:xfrm>
            <a:off x="3869268" y="6356354"/>
            <a:ext cx="5911517"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634138" y="6356354"/>
            <a:ext cx="1530927" cy="365125"/>
          </a:xfrm>
          <a:prstGeom prst="rect">
            <a:avLst/>
          </a:prstGeom>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99503" y="1298448"/>
            <a:ext cx="8983609" cy="3255264"/>
          </a:xfrm>
        </p:spPr>
        <p:txBody>
          <a:bodyPr anchor="b">
            <a:normAutofit/>
          </a:bodyPr>
          <a:lstStyle>
            <a:lvl1pPr>
              <a:defRPr sz="5900" b="0" spc="-100"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2199503" y="4672584"/>
            <a:ext cx="9001897" cy="914400"/>
          </a:xfrm>
        </p:spPr>
        <p:txBody>
          <a:bodyPr anchor="t">
            <a:normAutofit/>
          </a:bodyPr>
          <a:lstStyle>
            <a:lvl1pPr marL="0" indent="0">
              <a:buNone/>
              <a:defRPr sz="2200" cap="none" spc="0" baseline="0">
                <a:solidFill>
                  <a:schemeClr val="tx1"/>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262465" y="6368707"/>
            <a:ext cx="2743200" cy="365125"/>
          </a:xfrm>
          <a:prstGeom prst="rect">
            <a:avLst/>
          </a:prstGeom>
        </p:spPr>
        <p:txBody>
          <a:bodyPr/>
          <a:lstStyle/>
          <a:p>
            <a:fld id="{5586B75A-687E-405C-8A0B-8D00578BA2C3}" type="datetimeFigureOut">
              <a:rPr lang="en-US" dirty="0"/>
              <a:pPr/>
              <a:t>3/4/2026</a:t>
            </a:fld>
            <a:endParaRPr lang="en-US" dirty="0"/>
          </a:p>
        </p:txBody>
      </p:sp>
      <p:sp>
        <p:nvSpPr>
          <p:cNvPr id="5" name="Footer Placeholder 4"/>
          <p:cNvSpPr>
            <a:spLocks noGrp="1"/>
          </p:cNvSpPr>
          <p:nvPr>
            <p:ph type="ftr" sz="quarter" idx="11"/>
          </p:nvPr>
        </p:nvSpPr>
        <p:spPr>
          <a:xfrm>
            <a:off x="3869268" y="6356354"/>
            <a:ext cx="5911517"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634138" y="6356354"/>
            <a:ext cx="1530927" cy="365125"/>
          </a:xfrm>
          <a:prstGeom prst="rect">
            <a:avLst/>
          </a:prstGeom>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731633" y="1258784"/>
            <a:ext cx="4693881" cy="473053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783859" y="1258782"/>
            <a:ext cx="4856206" cy="47305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a:xfrm>
            <a:off x="262465" y="6343995"/>
            <a:ext cx="2743200" cy="365125"/>
          </a:xfrm>
          <a:prstGeom prst="rect">
            <a:avLst/>
          </a:prstGeom>
        </p:spPr>
        <p:txBody>
          <a:bodyPr/>
          <a:lstStyle/>
          <a:p>
            <a:fld id="{5586B75A-687E-405C-8A0B-8D00578BA2C3}" type="datetimeFigureOut">
              <a:rPr lang="en-US" dirty="0"/>
              <a:pPr/>
              <a:t>3/4/2026</a:t>
            </a:fld>
            <a:endParaRPr lang="en-US" dirty="0"/>
          </a:p>
        </p:txBody>
      </p:sp>
      <p:sp>
        <p:nvSpPr>
          <p:cNvPr id="9" name="Footer Placeholder 8"/>
          <p:cNvSpPr>
            <a:spLocks noGrp="1"/>
          </p:cNvSpPr>
          <p:nvPr>
            <p:ph type="ftr" sz="quarter" idx="11"/>
          </p:nvPr>
        </p:nvSpPr>
        <p:spPr>
          <a:xfrm>
            <a:off x="3869268" y="6356354"/>
            <a:ext cx="5911517" cy="365125"/>
          </a:xfrm>
          <a:prstGeom prst="rect">
            <a:avLst/>
          </a:prstGeom>
        </p:spPr>
        <p:txBody>
          <a:bodyPr/>
          <a:lstStyle/>
          <a:p>
            <a:endParaRPr lang="en-US" dirty="0"/>
          </a:p>
        </p:txBody>
      </p:sp>
      <p:sp>
        <p:nvSpPr>
          <p:cNvPr id="10" name="Slide Number Placeholder 9"/>
          <p:cNvSpPr>
            <a:spLocks noGrp="1"/>
          </p:cNvSpPr>
          <p:nvPr>
            <p:ph type="sldNum" sz="quarter" idx="12"/>
          </p:nvPr>
        </p:nvSpPr>
        <p:spPr>
          <a:xfrm>
            <a:off x="10634138" y="6356354"/>
            <a:ext cx="1530927" cy="365125"/>
          </a:xfrm>
          <a:prstGeom prst="rect">
            <a:avLst/>
          </a:prstGeom>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470454" y="1220006"/>
            <a:ext cx="4625546" cy="807720"/>
          </a:xfrm>
        </p:spPr>
        <p:txBody>
          <a:bodyPr anchor="b">
            <a:normAutofit/>
          </a:bodyPr>
          <a:lstStyle>
            <a:lvl1pPr marL="0" indent="0">
              <a:spcBef>
                <a:spcPts val="0"/>
              </a:spcBef>
              <a:buNone/>
              <a:defRPr sz="2000" b="1">
                <a:solidFill>
                  <a:schemeClr val="tx1">
                    <a:lumMod val="65000"/>
                    <a:lumOff val="35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sp>
        <p:nvSpPr>
          <p:cNvPr id="4" name="Content Placeholder 3"/>
          <p:cNvSpPr>
            <a:spLocks noGrp="1"/>
          </p:cNvSpPr>
          <p:nvPr>
            <p:ph sz="half" idx="2"/>
          </p:nvPr>
        </p:nvSpPr>
        <p:spPr>
          <a:xfrm>
            <a:off x="1470454" y="2156683"/>
            <a:ext cx="4625546"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85898" y="1229990"/>
            <a:ext cx="4995410" cy="813171"/>
          </a:xfrm>
        </p:spPr>
        <p:txBody>
          <a:bodyPr anchor="b">
            <a:normAutofit/>
          </a:bodyPr>
          <a:lstStyle>
            <a:lvl1pPr marL="0" indent="0">
              <a:spcBef>
                <a:spcPts val="0"/>
              </a:spcBef>
              <a:buNone/>
              <a:defRPr sz="2000" b="1">
                <a:solidFill>
                  <a:schemeClr val="tx1">
                    <a:lumMod val="65000"/>
                    <a:lumOff val="35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p:cNvSpPr>
            <a:spLocks noGrp="1"/>
          </p:cNvSpPr>
          <p:nvPr>
            <p:ph sz="quarter" idx="4"/>
          </p:nvPr>
        </p:nvSpPr>
        <p:spPr>
          <a:xfrm>
            <a:off x="6285898" y="2156683"/>
            <a:ext cx="499541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a:xfrm>
            <a:off x="262465" y="6393421"/>
            <a:ext cx="2743200" cy="365125"/>
          </a:xfrm>
          <a:prstGeom prst="rect">
            <a:avLst/>
          </a:prstGeom>
        </p:spPr>
        <p:txBody>
          <a:bodyPr/>
          <a:lstStyle/>
          <a:p>
            <a:fld id="{5586B75A-687E-405C-8A0B-8D00578BA2C3}" type="datetimeFigureOut">
              <a:rPr lang="en-US" dirty="0"/>
              <a:pPr/>
              <a:t>3/4/2026</a:t>
            </a:fld>
            <a:endParaRPr lang="en-US" dirty="0"/>
          </a:p>
        </p:txBody>
      </p:sp>
      <p:sp>
        <p:nvSpPr>
          <p:cNvPr id="11" name="Footer Placeholder 10"/>
          <p:cNvSpPr>
            <a:spLocks noGrp="1"/>
          </p:cNvSpPr>
          <p:nvPr>
            <p:ph type="ftr" sz="quarter" idx="11"/>
          </p:nvPr>
        </p:nvSpPr>
        <p:spPr>
          <a:xfrm>
            <a:off x="3869268" y="6356354"/>
            <a:ext cx="5911517" cy="365125"/>
          </a:xfrm>
          <a:prstGeom prst="rect">
            <a:avLst/>
          </a:prstGeom>
        </p:spPr>
        <p:txBody>
          <a:bodyPr/>
          <a:lstStyle/>
          <a:p>
            <a:endParaRPr lang="en-US" dirty="0"/>
          </a:p>
        </p:txBody>
      </p:sp>
      <p:sp>
        <p:nvSpPr>
          <p:cNvPr id="12" name="Slide Number Placeholder 11"/>
          <p:cNvSpPr>
            <a:spLocks noGrp="1"/>
          </p:cNvSpPr>
          <p:nvPr>
            <p:ph type="sldNum" sz="quarter" idx="12"/>
          </p:nvPr>
        </p:nvSpPr>
        <p:spPr>
          <a:xfrm>
            <a:off x="10634138" y="6356354"/>
            <a:ext cx="1530927" cy="365125"/>
          </a:xfrm>
          <a:prstGeom prst="rect">
            <a:avLst/>
          </a:prstGeom>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a:xfrm>
            <a:off x="262465" y="6368707"/>
            <a:ext cx="2743200" cy="365125"/>
          </a:xfrm>
          <a:prstGeom prst="rect">
            <a:avLst/>
          </a:prstGeom>
        </p:spPr>
        <p:txBody>
          <a:bodyPr/>
          <a:lstStyle/>
          <a:p>
            <a:fld id="{5586B75A-687E-405C-8A0B-8D00578BA2C3}" type="datetimeFigureOut">
              <a:rPr lang="en-US" dirty="0"/>
              <a:pPr/>
              <a:t>3/4/2026</a:t>
            </a:fld>
            <a:endParaRPr lang="en-US" dirty="0"/>
          </a:p>
        </p:txBody>
      </p:sp>
      <p:sp>
        <p:nvSpPr>
          <p:cNvPr id="7" name="Footer Placeholder 6"/>
          <p:cNvSpPr>
            <a:spLocks noGrp="1"/>
          </p:cNvSpPr>
          <p:nvPr>
            <p:ph type="ftr" sz="quarter" idx="11"/>
          </p:nvPr>
        </p:nvSpPr>
        <p:spPr>
          <a:xfrm>
            <a:off x="3869268" y="6356354"/>
            <a:ext cx="5911517" cy="365125"/>
          </a:xfrm>
          <a:prstGeom prst="rect">
            <a:avLst/>
          </a:prstGeom>
        </p:spPr>
        <p:txBody>
          <a:bodyPr/>
          <a:lstStyle/>
          <a:p>
            <a:endParaRPr lang="en-US" dirty="0"/>
          </a:p>
        </p:txBody>
      </p:sp>
      <p:sp>
        <p:nvSpPr>
          <p:cNvPr id="8" name="Slide Number Placeholder 7"/>
          <p:cNvSpPr>
            <a:spLocks noGrp="1"/>
          </p:cNvSpPr>
          <p:nvPr>
            <p:ph type="sldNum" sz="quarter" idx="12"/>
          </p:nvPr>
        </p:nvSpPr>
        <p:spPr>
          <a:xfrm>
            <a:off x="10634138" y="6356354"/>
            <a:ext cx="1530927" cy="365125"/>
          </a:xfrm>
          <a:prstGeom prst="rect">
            <a:avLst/>
          </a:prstGeom>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262465" y="6368708"/>
            <a:ext cx="2743200" cy="365125"/>
          </a:xfrm>
          <a:prstGeom prst="rect">
            <a:avLst/>
          </a:prstGeom>
        </p:spPr>
        <p:txBody>
          <a:bodyPr/>
          <a:lstStyle/>
          <a:p>
            <a:fld id="{5586B75A-687E-405C-8A0B-8D00578BA2C3}" type="datetimeFigureOut">
              <a:rPr lang="en-US" dirty="0"/>
              <a:pPr/>
              <a:t>3/4/2026</a:t>
            </a:fld>
            <a:endParaRPr lang="en-US" dirty="0"/>
          </a:p>
        </p:txBody>
      </p:sp>
      <p:sp>
        <p:nvSpPr>
          <p:cNvPr id="6" name="Footer Placeholder 5"/>
          <p:cNvSpPr>
            <a:spLocks noGrp="1"/>
          </p:cNvSpPr>
          <p:nvPr>
            <p:ph type="ftr" sz="quarter" idx="11"/>
          </p:nvPr>
        </p:nvSpPr>
        <p:spPr>
          <a:xfrm>
            <a:off x="3869268" y="6356354"/>
            <a:ext cx="5911517"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634138" y="6356354"/>
            <a:ext cx="1530927" cy="365125"/>
          </a:xfrm>
          <a:prstGeom prst="rect">
            <a:avLst/>
          </a:prstGeom>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94022" y="276102"/>
            <a:ext cx="9959546" cy="697676"/>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1594022" y="975555"/>
            <a:ext cx="9959545"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a:xfrm>
            <a:off x="262465" y="6356353"/>
            <a:ext cx="2743200" cy="365125"/>
          </a:xfrm>
          <a:prstGeom prst="rect">
            <a:avLst/>
          </a:prstGeom>
        </p:spPr>
        <p:txBody>
          <a:bodyPr/>
          <a:lstStyle/>
          <a:p>
            <a:fld id="{5586B75A-687E-405C-8A0B-8D00578BA2C3}" type="datetimeFigureOut">
              <a:rPr lang="en-US" dirty="0"/>
              <a:pPr/>
              <a:t>3/4/2026</a:t>
            </a:fld>
            <a:endParaRPr lang="en-US" dirty="0"/>
          </a:p>
        </p:txBody>
      </p:sp>
      <p:sp>
        <p:nvSpPr>
          <p:cNvPr id="9" name="Footer Placeholder 8"/>
          <p:cNvSpPr>
            <a:spLocks noGrp="1"/>
          </p:cNvSpPr>
          <p:nvPr>
            <p:ph type="ftr" sz="quarter" idx="11"/>
          </p:nvPr>
        </p:nvSpPr>
        <p:spPr>
          <a:xfrm>
            <a:off x="3869268" y="6356354"/>
            <a:ext cx="5911517" cy="365125"/>
          </a:xfrm>
          <a:prstGeom prst="rect">
            <a:avLst/>
          </a:prstGeom>
        </p:spPr>
        <p:txBody>
          <a:bodyPr/>
          <a:lstStyle/>
          <a:p>
            <a:endParaRPr lang="en-US" dirty="0"/>
          </a:p>
        </p:txBody>
      </p:sp>
      <p:sp>
        <p:nvSpPr>
          <p:cNvPr id="10" name="Slide Number Placeholder 9"/>
          <p:cNvSpPr>
            <a:spLocks noGrp="1"/>
          </p:cNvSpPr>
          <p:nvPr>
            <p:ph type="sldNum" sz="quarter" idx="12"/>
          </p:nvPr>
        </p:nvSpPr>
        <p:spPr>
          <a:xfrm>
            <a:off x="10634138" y="6356354"/>
            <a:ext cx="1530927" cy="365125"/>
          </a:xfrm>
          <a:prstGeom prst="rect">
            <a:avLst/>
          </a:prstGeom>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705231" y="1092531"/>
            <a:ext cx="9675341" cy="5041467"/>
          </a:xfrm>
          <a:solidFill>
            <a:schemeClr val="bg1">
              <a:lumMod val="75000"/>
            </a:schemeClr>
          </a:solidFill>
        </p:spPr>
        <p:txBody>
          <a:bodyPr anchor="t"/>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endParaRPr lang="en-US" dirty="0"/>
          </a:p>
        </p:txBody>
      </p:sp>
      <p:sp>
        <p:nvSpPr>
          <p:cNvPr id="8" name="Date Placeholder 7"/>
          <p:cNvSpPr>
            <a:spLocks noGrp="1"/>
          </p:cNvSpPr>
          <p:nvPr>
            <p:ph type="dt" sz="half" idx="10"/>
          </p:nvPr>
        </p:nvSpPr>
        <p:spPr>
          <a:xfrm>
            <a:off x="262465" y="6343996"/>
            <a:ext cx="2743200" cy="365125"/>
          </a:xfrm>
          <a:prstGeom prst="rect">
            <a:avLst/>
          </a:prstGeom>
        </p:spPr>
        <p:txBody>
          <a:bodyPr/>
          <a:lstStyle/>
          <a:p>
            <a:fld id="{5586B75A-687E-405C-8A0B-8D00578BA2C3}" type="datetimeFigureOut">
              <a:rPr lang="en-US" dirty="0"/>
              <a:pPr/>
              <a:t>3/4/2026</a:t>
            </a:fld>
            <a:endParaRPr lang="en-US" dirty="0"/>
          </a:p>
        </p:txBody>
      </p:sp>
      <p:sp>
        <p:nvSpPr>
          <p:cNvPr id="9" name="Footer Placeholder 8"/>
          <p:cNvSpPr>
            <a:spLocks noGrp="1"/>
          </p:cNvSpPr>
          <p:nvPr>
            <p:ph type="ftr" sz="quarter" idx="11"/>
          </p:nvPr>
        </p:nvSpPr>
        <p:spPr>
          <a:xfrm>
            <a:off x="3499103" y="6356354"/>
            <a:ext cx="5911517" cy="365125"/>
          </a:xfrm>
          <a:prstGeom prst="rect">
            <a:avLst/>
          </a:prstGeom>
        </p:spPr>
        <p:txBody>
          <a:bodyPr/>
          <a:lstStyle/>
          <a:p>
            <a:endParaRPr lang="en-US" dirty="0"/>
          </a:p>
        </p:txBody>
      </p:sp>
      <p:sp>
        <p:nvSpPr>
          <p:cNvPr id="10" name="Slide Number Placeholder 9"/>
          <p:cNvSpPr>
            <a:spLocks noGrp="1"/>
          </p:cNvSpPr>
          <p:nvPr>
            <p:ph type="sldNum" sz="quarter" idx="12"/>
          </p:nvPr>
        </p:nvSpPr>
        <p:spPr>
          <a:xfrm>
            <a:off x="10634138" y="6356354"/>
            <a:ext cx="1530927" cy="365125"/>
          </a:xfrm>
          <a:prstGeom prst="rect">
            <a:avLst/>
          </a:prstGeom>
        </p:spPr>
        <p:txBody>
          <a:bodyPr/>
          <a:lstStyle/>
          <a:p>
            <a:fld id="{4FAB73BC-B049-4115-A692-8D63A059BFB8}" type="slidenum">
              <a:rPr lang="en-US" dirty="0"/>
              <a:pPr/>
              <a:t>‹#›</a:t>
            </a:fld>
            <a:endParaRPr lang="en-US" dirty="0"/>
          </a:p>
        </p:txBody>
      </p:sp>
      <p:sp>
        <p:nvSpPr>
          <p:cNvPr id="11" name="Title 1">
            <a:extLst>
              <a:ext uri="{FF2B5EF4-FFF2-40B4-BE49-F238E27FC236}">
                <a16:creationId xmlns:a16="http://schemas.microsoft.com/office/drawing/2014/main" id="{987103FB-9B0F-4078-83D8-9B57B1775A88}"/>
              </a:ext>
            </a:extLst>
          </p:cNvPr>
          <p:cNvSpPr>
            <a:spLocks noGrp="1"/>
          </p:cNvSpPr>
          <p:nvPr>
            <p:ph type="title"/>
          </p:nvPr>
        </p:nvSpPr>
        <p:spPr>
          <a:xfrm>
            <a:off x="1705232" y="276102"/>
            <a:ext cx="9675341" cy="697676"/>
          </a:xfrm>
        </p:spPr>
        <p:txBody>
          <a:bodyPr anchor="b">
            <a:normAutofit/>
          </a:bodyPr>
          <a:lstStyle>
            <a:lvl1pPr>
              <a:defRPr sz="3200" b="0" baseline="0"/>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4000">
              <a:srgbClr val="CEE9FE"/>
            </a:gs>
            <a:gs pos="6000">
              <a:srgbClr val="FFEEBD"/>
            </a:gs>
            <a:gs pos="58000">
              <a:schemeClr val="accent2">
                <a:alpha val="18000"/>
                <a:lumMod val="18000"/>
                <a:lumOff val="82000"/>
              </a:schemeClr>
            </a:gs>
            <a:gs pos="100000">
              <a:schemeClr val="accent2">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7" name="Rectangle 6"/>
          <p:cNvSpPr/>
          <p:nvPr userDrawn="1"/>
        </p:nvSpPr>
        <p:spPr>
          <a:xfrm>
            <a:off x="0" y="0"/>
            <a:ext cx="1295265" cy="6858000"/>
          </a:xfrm>
          <a:prstGeom prst="rect">
            <a:avLst/>
          </a:prstGeom>
          <a:solidFill>
            <a:srgbClr val="B8E0FE"/>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4" name="Rectangle 13">
            <a:extLst>
              <a:ext uri="{FF2B5EF4-FFF2-40B4-BE49-F238E27FC236}">
                <a16:creationId xmlns:a16="http://schemas.microsoft.com/office/drawing/2014/main" id="{77796B70-8E11-4A72-B3A5-E91F9F10A05D}"/>
              </a:ext>
            </a:extLst>
          </p:cNvPr>
          <p:cNvSpPr/>
          <p:nvPr userDrawn="1"/>
        </p:nvSpPr>
        <p:spPr>
          <a:xfrm>
            <a:off x="0" y="0"/>
            <a:ext cx="1295269" cy="6858000"/>
          </a:xfrm>
          <a:prstGeom prst="rect">
            <a:avLst/>
          </a:prstGeom>
          <a:noFill/>
          <a:ln w="1905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470455" y="426858"/>
            <a:ext cx="7910480" cy="66419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470454" y="1190601"/>
            <a:ext cx="7956881" cy="4828053"/>
          </a:xfrm>
          <a:prstGeom prst="rect">
            <a:avLst/>
          </a:prstGeom>
        </p:spPr>
        <p:txBody>
          <a:bodyPr vert="horz" lIns="91440" tIns="45720" rIns="91440" bIns="45720" rtlCol="0"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A98F03D6-5509-4F6A-8FD7-388A7F9F5C3E}"/>
              </a:ext>
            </a:extLst>
          </p:cNvPr>
          <p:cNvPicPr>
            <a:picLocks noChangeAspect="1"/>
          </p:cNvPicPr>
          <p:nvPr userDrawn="1"/>
        </p:nvPicPr>
        <p:blipFill>
          <a:blip r:embed="rId13"/>
          <a:srcRect l="-3955" t="-2640" r="-10950" b="-1929"/>
          <a:stretch>
            <a:fillRect/>
          </a:stretch>
        </p:blipFill>
        <p:spPr>
          <a:xfrm>
            <a:off x="76013" y="1597405"/>
            <a:ext cx="1153920" cy="1074961"/>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8AC2FC3A-98B4-4A49-AA17-FE4B397D4DE8}"/>
              </a:ext>
            </a:extLst>
          </p:cNvPr>
          <p:cNvPicPr>
            <a:picLocks noChangeAspect="1"/>
          </p:cNvPicPr>
          <p:nvPr userDrawn="1"/>
        </p:nvPicPr>
        <p:blipFill>
          <a:blip r:embed="rId14"/>
          <a:srcRect l="-5918" t="-8123" r="-2042" b="-1"/>
          <a:stretch>
            <a:fillRect/>
          </a:stretch>
        </p:blipFill>
        <p:spPr>
          <a:xfrm>
            <a:off x="135231" y="173865"/>
            <a:ext cx="1004231" cy="1249675"/>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55E5AECC-36FB-49F1-A94E-AE0A93757E03}"/>
              </a:ext>
            </a:extLst>
          </p:cNvPr>
          <p:cNvSpPr/>
          <p:nvPr userDrawn="1"/>
        </p:nvSpPr>
        <p:spPr>
          <a:xfrm>
            <a:off x="76012" y="2853559"/>
            <a:ext cx="1046440" cy="3502795"/>
          </a:xfrm>
          <a:prstGeom prst="rect">
            <a:avLst/>
          </a:prstGeom>
          <a:noFill/>
        </p:spPr>
        <p:txBody>
          <a:bodyPr vert="vert270" wrap="square" lIns="91440" tIns="45720" rIns="91440" bIns="45720" anchor="ctr" anchorCtr="0">
            <a:spAutoFit/>
          </a:bodyPr>
          <a:lstStyle/>
          <a:p>
            <a:pPr algn="ctr"/>
            <a:r>
              <a:rPr lang="en-US" sz="2800" b="0" cap="none" spc="-150" dirty="0">
                <a:ln w="0"/>
                <a:solidFill>
                  <a:schemeClr val="tx1"/>
                </a:solidFill>
                <a:effectLst>
                  <a:outerShdw blurRad="38100" dist="19050" dir="2700000" algn="tl" rotWithShape="0">
                    <a:schemeClr val="dk1">
                      <a:alpha val="40000"/>
                    </a:schemeClr>
                  </a:outerShdw>
                </a:effectLst>
              </a:rPr>
              <a:t>Zonta District 10</a:t>
            </a:r>
          </a:p>
          <a:p>
            <a:pPr algn="ctr"/>
            <a:r>
              <a:rPr lang="en-US" sz="2800" b="0" cap="none" spc="-150" dirty="0">
                <a:ln w="0"/>
                <a:solidFill>
                  <a:schemeClr val="tx1"/>
                </a:solidFill>
                <a:effectLst>
                  <a:outerShdw blurRad="38100" dist="19050" dir="2700000" algn="tl" rotWithShape="0">
                    <a:schemeClr val="dk1">
                      <a:alpha val="40000"/>
                    </a:schemeClr>
                  </a:outerShdw>
                </a:effectLst>
              </a:rPr>
              <a:t>2026 Area Meetings</a:t>
            </a:r>
          </a:p>
        </p:txBody>
      </p:sp>
      <p:pic>
        <p:nvPicPr>
          <p:cNvPr id="5" name="Picture 4">
            <a:extLst>
              <a:ext uri="{FF2B5EF4-FFF2-40B4-BE49-F238E27FC236}">
                <a16:creationId xmlns:a16="http://schemas.microsoft.com/office/drawing/2014/main" id="{B2684A24-6930-BFA1-A11D-1977202FCCBA}"/>
              </a:ext>
            </a:extLst>
          </p:cNvPr>
          <p:cNvPicPr>
            <a:picLocks noChangeAspect="1"/>
          </p:cNvPicPr>
          <p:nvPr userDrawn="1"/>
        </p:nvPicPr>
        <p:blipFill>
          <a:blip r:embed="rId15">
            <a:clrChange>
              <a:clrFrom>
                <a:srgbClr val="FFFFFF"/>
              </a:clrFrom>
              <a:clrTo>
                <a:srgbClr val="FFFFFF">
                  <a:alpha val="0"/>
                </a:srgbClr>
              </a:clrTo>
            </a:clrChange>
          </a:blip>
          <a:srcRect/>
          <a:stretch/>
        </p:blipFill>
        <p:spPr>
          <a:xfrm>
            <a:off x="9556123" y="426858"/>
            <a:ext cx="2011821" cy="2351433"/>
          </a:xfrm>
          <a:prstGeom prst="rect">
            <a:avLst/>
          </a:prstGeom>
        </p:spPr>
      </p:pic>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354" rtl="0" eaLnBrk="1" latinLnBrk="0" hangingPunct="1">
        <a:lnSpc>
          <a:spcPct val="90000"/>
        </a:lnSpc>
        <a:spcBef>
          <a:spcPct val="0"/>
        </a:spcBef>
        <a:buNone/>
        <a:defRPr sz="3600" kern="1200" spc="-60" baseline="0">
          <a:solidFill>
            <a:schemeClr val="tx1"/>
          </a:solidFill>
          <a:latin typeface="+mj-lt"/>
          <a:ea typeface="+mj-ea"/>
          <a:cs typeface="+mj-cs"/>
        </a:defRPr>
      </a:lvl1pPr>
    </p:titleStyle>
    <p:bodyStyle>
      <a:lvl1pPr marL="182870" indent="-182870" algn="l" defTabSz="914354" rtl="0" eaLnBrk="1" latinLnBrk="0" hangingPunct="1">
        <a:lnSpc>
          <a:spcPct val="90000"/>
        </a:lnSpc>
        <a:spcBef>
          <a:spcPts val="1200"/>
        </a:spcBef>
        <a:buClr>
          <a:schemeClr val="accent1"/>
        </a:buClr>
        <a:buFont typeface="Wingdings 2" pitchFamily="18" charset="2"/>
        <a:buChar char=""/>
        <a:defRPr sz="3200" kern="1200">
          <a:solidFill>
            <a:schemeClr val="tx1">
              <a:lumMod val="65000"/>
              <a:lumOff val="35000"/>
            </a:schemeClr>
          </a:solidFill>
          <a:latin typeface="+mn-lt"/>
          <a:ea typeface="+mn-ea"/>
          <a:cs typeface="+mn-cs"/>
        </a:defRPr>
      </a:lvl1pPr>
      <a:lvl2pPr marL="685766" indent="-182870" algn="l" defTabSz="914354" rtl="0" eaLnBrk="1" latinLnBrk="0" hangingPunct="1">
        <a:lnSpc>
          <a:spcPct val="90000"/>
        </a:lnSpc>
        <a:spcBef>
          <a:spcPts val="251"/>
        </a:spcBef>
        <a:spcAft>
          <a:spcPts val="251"/>
        </a:spcAft>
        <a:buClr>
          <a:schemeClr val="accent1"/>
        </a:buClr>
        <a:buFont typeface="Wingdings 2" pitchFamily="18" charset="2"/>
        <a:buChar char=""/>
        <a:defRPr sz="2800" kern="1200">
          <a:solidFill>
            <a:schemeClr val="tx1">
              <a:lumMod val="65000"/>
              <a:lumOff val="35000"/>
            </a:schemeClr>
          </a:solidFill>
          <a:latin typeface="+mn-lt"/>
          <a:ea typeface="+mn-ea"/>
          <a:cs typeface="+mn-cs"/>
        </a:defRPr>
      </a:lvl2pPr>
      <a:lvl3pPr marL="1142942" indent="-182870" algn="l" defTabSz="914354" rtl="0" eaLnBrk="1" latinLnBrk="0" hangingPunct="1">
        <a:lnSpc>
          <a:spcPct val="90000"/>
        </a:lnSpc>
        <a:spcBef>
          <a:spcPts val="251"/>
        </a:spcBef>
        <a:spcAft>
          <a:spcPts val="251"/>
        </a:spcAft>
        <a:buClr>
          <a:schemeClr val="accent1"/>
        </a:buClr>
        <a:buFont typeface="Wingdings 2" pitchFamily="18" charset="2"/>
        <a:buChar char=""/>
        <a:defRPr sz="2400" kern="1200">
          <a:solidFill>
            <a:schemeClr val="tx1">
              <a:lumMod val="65000"/>
              <a:lumOff val="35000"/>
            </a:schemeClr>
          </a:solidFill>
          <a:latin typeface="+mn-lt"/>
          <a:ea typeface="+mn-ea"/>
          <a:cs typeface="+mn-cs"/>
        </a:defRPr>
      </a:lvl3pPr>
      <a:lvl4pPr marL="1600120" indent="-182870" algn="l" defTabSz="914354" rtl="0" eaLnBrk="1" latinLnBrk="0" hangingPunct="1">
        <a:lnSpc>
          <a:spcPct val="90000"/>
        </a:lnSpc>
        <a:spcBef>
          <a:spcPts val="251"/>
        </a:spcBef>
        <a:spcAft>
          <a:spcPts val="251"/>
        </a:spcAft>
        <a:buClr>
          <a:schemeClr val="accent1"/>
        </a:buClr>
        <a:buFont typeface="Wingdings 2" pitchFamily="18" charset="2"/>
        <a:buChar char=""/>
        <a:defRPr sz="2000" kern="1200">
          <a:solidFill>
            <a:schemeClr val="tx1">
              <a:lumMod val="65000"/>
              <a:lumOff val="35000"/>
            </a:schemeClr>
          </a:solidFill>
          <a:latin typeface="+mn-lt"/>
          <a:ea typeface="+mn-ea"/>
          <a:cs typeface="+mn-cs"/>
        </a:defRPr>
      </a:lvl4pPr>
      <a:lvl5pPr marL="2057298" indent="-182870" algn="l" defTabSz="914354" rtl="0" eaLnBrk="1" latinLnBrk="0" hangingPunct="1">
        <a:lnSpc>
          <a:spcPct val="90000"/>
        </a:lnSpc>
        <a:spcBef>
          <a:spcPts val="251"/>
        </a:spcBef>
        <a:spcAft>
          <a:spcPts val="251"/>
        </a:spcAft>
        <a:buClr>
          <a:schemeClr val="accent1"/>
        </a:buClr>
        <a:buFont typeface="Wingdings 2" pitchFamily="18" charset="2"/>
        <a:buChar char=""/>
        <a:defRPr sz="2000" kern="1200">
          <a:solidFill>
            <a:schemeClr val="tx1">
              <a:lumMod val="65000"/>
              <a:lumOff val="35000"/>
            </a:schemeClr>
          </a:solidFill>
          <a:latin typeface="+mn-lt"/>
          <a:ea typeface="+mn-ea"/>
          <a:cs typeface="+mn-cs"/>
        </a:defRPr>
      </a:lvl5pPr>
      <a:lvl6pPr marL="2514474" indent="-228589" algn="l" defTabSz="914354" rtl="0" eaLnBrk="1" latinLnBrk="0" hangingPunct="1">
        <a:lnSpc>
          <a:spcPct val="90000"/>
        </a:lnSpc>
        <a:spcBef>
          <a:spcPts val="251"/>
        </a:spcBef>
        <a:spcAft>
          <a:spcPts val="251"/>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652" indent="-228589" algn="l" defTabSz="914354" rtl="0" eaLnBrk="1" latinLnBrk="0" hangingPunct="1">
        <a:lnSpc>
          <a:spcPct val="90000"/>
        </a:lnSpc>
        <a:spcBef>
          <a:spcPts val="251"/>
        </a:spcBef>
        <a:spcAft>
          <a:spcPts val="251"/>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8829" indent="-228589" algn="l" defTabSz="914354" rtl="0" eaLnBrk="1" latinLnBrk="0" hangingPunct="1">
        <a:lnSpc>
          <a:spcPct val="90000"/>
        </a:lnSpc>
        <a:spcBef>
          <a:spcPts val="251"/>
        </a:spcBef>
        <a:spcAft>
          <a:spcPts val="251"/>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006" indent="-228589" algn="l" defTabSz="914354" rtl="0" eaLnBrk="1" latinLnBrk="0" hangingPunct="1">
        <a:lnSpc>
          <a:spcPct val="90000"/>
        </a:lnSpc>
        <a:spcBef>
          <a:spcPts val="251"/>
        </a:spcBef>
        <a:spcAft>
          <a:spcPts val="251"/>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sign4era.or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dropbox.com/s/8iawvyjlu1c79lw/USA%20Advocacy%20Tutorial%20Video%20(1).mp4?dl=0"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zonta.org/Web/Web/Causes/ZontaSaysNOW_home.aspx?hkey=3fb88ba1-4b56-42b4-be59-36be761c494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1B997-3C0A-4746-B261-01700F80A15E}"/>
              </a:ext>
            </a:extLst>
          </p:cNvPr>
          <p:cNvSpPr>
            <a:spLocks noGrp="1"/>
          </p:cNvSpPr>
          <p:nvPr>
            <p:ph type="ctrTitle"/>
          </p:nvPr>
        </p:nvSpPr>
        <p:spPr>
          <a:xfrm>
            <a:off x="2003255" y="1907672"/>
            <a:ext cx="9312585" cy="2298879"/>
          </a:xfrm>
        </p:spPr>
        <p:txBody>
          <a:bodyPr>
            <a:normAutofit/>
          </a:bodyPr>
          <a:lstStyle/>
          <a:p>
            <a:pPr algn="ctr"/>
            <a:r>
              <a:rPr lang="en-US" sz="4800" dirty="0"/>
              <a:t>Welcome to the Zonta International </a:t>
            </a:r>
            <a:br>
              <a:rPr lang="en-US" sz="4800" dirty="0"/>
            </a:br>
            <a:r>
              <a:rPr lang="en-US" sz="4800" dirty="0"/>
              <a:t>District 10 2026 Area Meetings</a:t>
            </a:r>
          </a:p>
        </p:txBody>
      </p:sp>
      <p:sp>
        <p:nvSpPr>
          <p:cNvPr id="3" name="Subtitle 2">
            <a:extLst>
              <a:ext uri="{FF2B5EF4-FFF2-40B4-BE49-F238E27FC236}">
                <a16:creationId xmlns:a16="http://schemas.microsoft.com/office/drawing/2014/main" id="{918C2717-8A46-4C29-A40D-CE35B8494816}"/>
              </a:ext>
            </a:extLst>
          </p:cNvPr>
          <p:cNvSpPr>
            <a:spLocks noGrp="1"/>
          </p:cNvSpPr>
          <p:nvPr>
            <p:ph type="subTitle" idx="1"/>
          </p:nvPr>
        </p:nvSpPr>
        <p:spPr>
          <a:xfrm>
            <a:off x="4040709" y="4542793"/>
            <a:ext cx="4835047" cy="1400953"/>
          </a:xfrm>
        </p:spPr>
        <p:txBody>
          <a:bodyPr>
            <a:normAutofit/>
          </a:bodyPr>
          <a:lstStyle/>
          <a:p>
            <a:pPr algn="ctr"/>
            <a:r>
              <a:rPr lang="en-US" sz="3600" dirty="0"/>
              <a:t>ADVOCACY</a:t>
            </a:r>
            <a:endParaRPr lang="en-US" sz="3600" dirty="0">
              <a:solidFill>
                <a:schemeClr val="accent1">
                  <a:lumMod val="50000"/>
                </a:schemeClr>
              </a:solidFill>
            </a:endParaRPr>
          </a:p>
        </p:txBody>
      </p:sp>
    </p:spTree>
    <p:extLst>
      <p:ext uri="{BB962C8B-B14F-4D97-AF65-F5344CB8AC3E}">
        <p14:creationId xmlns:p14="http://schemas.microsoft.com/office/powerpoint/2010/main" val="3737920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40006-21DE-D4CD-0A52-593F75EF2066}"/>
              </a:ext>
            </a:extLst>
          </p:cNvPr>
          <p:cNvSpPr>
            <a:spLocks noGrp="1"/>
          </p:cNvSpPr>
          <p:nvPr>
            <p:ph type="title"/>
          </p:nvPr>
        </p:nvSpPr>
        <p:spPr/>
        <p:txBody>
          <a:bodyPr>
            <a:noAutofit/>
          </a:bodyPr>
          <a:lstStyle/>
          <a:p>
            <a:r>
              <a:rPr lang="en-US" sz="4400" b="1" dirty="0">
                <a:solidFill>
                  <a:srgbClr val="6F2B10"/>
                </a:solidFill>
              </a:rPr>
              <a:t>Education Equality</a:t>
            </a:r>
          </a:p>
        </p:txBody>
      </p:sp>
      <p:sp>
        <p:nvSpPr>
          <p:cNvPr id="3" name="Text Placeholder 2">
            <a:extLst>
              <a:ext uri="{FF2B5EF4-FFF2-40B4-BE49-F238E27FC236}">
                <a16:creationId xmlns:a16="http://schemas.microsoft.com/office/drawing/2014/main" id="{8EE7739F-C881-6BFF-E60E-88562492201B}"/>
              </a:ext>
            </a:extLst>
          </p:cNvPr>
          <p:cNvSpPr>
            <a:spLocks noGrp="1"/>
          </p:cNvSpPr>
          <p:nvPr>
            <p:ph idx="1"/>
          </p:nvPr>
        </p:nvSpPr>
        <p:spPr>
          <a:xfrm>
            <a:off x="1924050" y="1292201"/>
            <a:ext cx="5544065" cy="4828053"/>
          </a:xfrm>
        </p:spPr>
        <p:txBody>
          <a:bodyPr>
            <a:normAutofit fontScale="92500" lnSpcReduction="10000"/>
          </a:bodyPr>
          <a:lstStyle/>
          <a:p>
            <a:pPr marL="0" indent="0">
              <a:buNone/>
            </a:pPr>
            <a:r>
              <a:rPr lang="en-US" sz="3200" b="1" i="0" u="none" strike="noStrike" baseline="0" dirty="0">
                <a:solidFill>
                  <a:srgbClr val="46551E"/>
                </a:solidFill>
              </a:rPr>
              <a:t>Zonta advocates for the right of every girl to education. Our work to end child marriage improves access to education for girls. </a:t>
            </a:r>
            <a:r>
              <a:rPr lang="en-US" sz="3200" b="1" i="0" u="none" strike="noStrike" baseline="0" dirty="0" err="1">
                <a:solidFill>
                  <a:srgbClr val="46551E"/>
                </a:solidFill>
              </a:rPr>
              <a:t>Zonta’s</a:t>
            </a:r>
            <a:r>
              <a:rPr lang="en-US" sz="3200" b="1" i="0" u="none" strike="noStrike" baseline="0" dirty="0">
                <a:solidFill>
                  <a:srgbClr val="46551E"/>
                </a:solidFill>
              </a:rPr>
              <a:t> scholarships and awards encourage and expand opportunities for women and girls in aerospace engineering and space sciences, business management and business leadership, STEM fields, and public service. </a:t>
            </a:r>
            <a:endParaRPr lang="en-US" sz="3200" b="1" dirty="0">
              <a:solidFill>
                <a:srgbClr val="46551E"/>
              </a:solidFill>
            </a:endParaRPr>
          </a:p>
        </p:txBody>
      </p:sp>
      <p:pic>
        <p:nvPicPr>
          <p:cNvPr id="9" name="Picture 8">
            <a:extLst>
              <a:ext uri="{FF2B5EF4-FFF2-40B4-BE49-F238E27FC236}">
                <a16:creationId xmlns:a16="http://schemas.microsoft.com/office/drawing/2014/main" id="{4F9296DD-4DF9-54F7-CA4D-E05EB7B7DDA6}"/>
              </a:ext>
            </a:extLst>
          </p:cNvPr>
          <p:cNvPicPr>
            <a:picLocks noChangeAspect="1"/>
          </p:cNvPicPr>
          <p:nvPr/>
        </p:nvPicPr>
        <p:blipFill>
          <a:blip r:embed="rId3"/>
          <a:stretch>
            <a:fillRect/>
          </a:stretch>
        </p:blipFill>
        <p:spPr>
          <a:xfrm>
            <a:off x="8359613" y="2855666"/>
            <a:ext cx="3450480" cy="3318368"/>
          </a:xfrm>
          <a:prstGeom prst="rect">
            <a:avLst/>
          </a:prstGeom>
        </p:spPr>
      </p:pic>
    </p:spTree>
    <p:extLst>
      <p:ext uri="{BB962C8B-B14F-4D97-AF65-F5344CB8AC3E}">
        <p14:creationId xmlns:p14="http://schemas.microsoft.com/office/powerpoint/2010/main" val="3612392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00EA8-7CA7-BD6A-E039-0EED5C8713D9}"/>
              </a:ext>
            </a:extLst>
          </p:cNvPr>
          <p:cNvSpPr>
            <a:spLocks noGrp="1"/>
          </p:cNvSpPr>
          <p:nvPr>
            <p:ph type="title"/>
          </p:nvPr>
        </p:nvSpPr>
        <p:spPr/>
        <p:txBody>
          <a:bodyPr>
            <a:noAutofit/>
          </a:bodyPr>
          <a:lstStyle/>
          <a:p>
            <a:r>
              <a:rPr lang="en-US" sz="4000" b="1" dirty="0">
                <a:solidFill>
                  <a:srgbClr val="6F2B10"/>
                </a:solidFill>
              </a:rPr>
              <a:t>ZI Four Shared Moments of Activism</a:t>
            </a:r>
          </a:p>
        </p:txBody>
      </p:sp>
      <p:sp>
        <p:nvSpPr>
          <p:cNvPr id="3" name="Text Placeholder 2">
            <a:extLst>
              <a:ext uri="{FF2B5EF4-FFF2-40B4-BE49-F238E27FC236}">
                <a16:creationId xmlns:a16="http://schemas.microsoft.com/office/drawing/2014/main" id="{98AB043D-B4B2-9342-2DB7-0EF397162B11}"/>
              </a:ext>
            </a:extLst>
          </p:cNvPr>
          <p:cNvSpPr>
            <a:spLocks noGrp="1"/>
          </p:cNvSpPr>
          <p:nvPr>
            <p:ph idx="1"/>
          </p:nvPr>
        </p:nvSpPr>
        <p:spPr>
          <a:xfrm>
            <a:off x="3111500" y="2580751"/>
            <a:ext cx="8597901" cy="3666145"/>
          </a:xfrm>
        </p:spPr>
        <p:txBody>
          <a:bodyPr>
            <a:normAutofit/>
          </a:bodyPr>
          <a:lstStyle/>
          <a:p>
            <a:pPr marL="0" indent="0">
              <a:buNone/>
            </a:pPr>
            <a:r>
              <a:rPr lang="en-US" sz="3600" b="1" dirty="0">
                <a:solidFill>
                  <a:srgbClr val="46551E"/>
                </a:solidFill>
              </a:rPr>
              <a:t>Earth Day</a:t>
            </a:r>
          </a:p>
          <a:p>
            <a:pPr marL="0" indent="0">
              <a:buNone/>
            </a:pPr>
            <a:endParaRPr lang="en-US" b="1" dirty="0">
              <a:solidFill>
                <a:srgbClr val="46551E"/>
              </a:solidFill>
            </a:endParaRPr>
          </a:p>
          <a:p>
            <a:pPr marL="0" indent="0">
              <a:buNone/>
            </a:pPr>
            <a:r>
              <a:rPr lang="en-US" sz="3600" b="1" dirty="0">
                <a:solidFill>
                  <a:srgbClr val="46551E"/>
                </a:solidFill>
              </a:rPr>
              <a:t>International Day of the Girl Child</a:t>
            </a:r>
          </a:p>
          <a:p>
            <a:pPr marL="0" indent="0">
              <a:buNone/>
            </a:pPr>
            <a:endParaRPr lang="en-US" sz="3600" b="1" dirty="0">
              <a:solidFill>
                <a:srgbClr val="46551E"/>
              </a:solidFill>
            </a:endParaRPr>
          </a:p>
          <a:p>
            <a:pPr marL="0" indent="0">
              <a:buNone/>
            </a:pPr>
            <a:r>
              <a:rPr lang="en-US" sz="3600" b="1" dirty="0">
                <a:solidFill>
                  <a:srgbClr val="46551E"/>
                </a:solidFill>
              </a:rPr>
              <a:t>16 Days of Activism/Zonta Says No</a:t>
            </a:r>
          </a:p>
        </p:txBody>
      </p:sp>
      <p:pic>
        <p:nvPicPr>
          <p:cNvPr id="4" name="Picture 3">
            <a:extLst>
              <a:ext uri="{FF2B5EF4-FFF2-40B4-BE49-F238E27FC236}">
                <a16:creationId xmlns:a16="http://schemas.microsoft.com/office/drawing/2014/main" id="{8300325B-7CD3-E41D-D193-5626740FD9E0}"/>
              </a:ext>
            </a:extLst>
          </p:cNvPr>
          <p:cNvPicPr>
            <a:picLocks noChangeAspect="1"/>
          </p:cNvPicPr>
          <p:nvPr/>
        </p:nvPicPr>
        <p:blipFill>
          <a:blip r:embed="rId3"/>
          <a:stretch>
            <a:fillRect/>
          </a:stretch>
        </p:blipFill>
        <p:spPr>
          <a:xfrm>
            <a:off x="1577213" y="1110890"/>
            <a:ext cx="1321208" cy="1266613"/>
          </a:xfrm>
          <a:prstGeom prst="rect">
            <a:avLst/>
          </a:prstGeom>
        </p:spPr>
      </p:pic>
      <p:pic>
        <p:nvPicPr>
          <p:cNvPr id="6" name="Picture 5">
            <a:extLst>
              <a:ext uri="{FF2B5EF4-FFF2-40B4-BE49-F238E27FC236}">
                <a16:creationId xmlns:a16="http://schemas.microsoft.com/office/drawing/2014/main" id="{0482EE47-CFAD-A12E-9C91-2B4FB1CADFFA}"/>
              </a:ext>
            </a:extLst>
          </p:cNvPr>
          <p:cNvPicPr>
            <a:picLocks noChangeAspect="1"/>
          </p:cNvPicPr>
          <p:nvPr/>
        </p:nvPicPr>
        <p:blipFill>
          <a:blip r:embed="rId4"/>
          <a:stretch>
            <a:fillRect/>
          </a:stretch>
        </p:blipFill>
        <p:spPr>
          <a:xfrm>
            <a:off x="1582259" y="2481283"/>
            <a:ext cx="1304824" cy="1237424"/>
          </a:xfrm>
          <a:prstGeom prst="rect">
            <a:avLst/>
          </a:prstGeom>
        </p:spPr>
      </p:pic>
      <p:pic>
        <p:nvPicPr>
          <p:cNvPr id="8" name="Picture 7">
            <a:extLst>
              <a:ext uri="{FF2B5EF4-FFF2-40B4-BE49-F238E27FC236}">
                <a16:creationId xmlns:a16="http://schemas.microsoft.com/office/drawing/2014/main" id="{34661E6C-21B9-B351-69E1-EAB40EAC7991}"/>
              </a:ext>
            </a:extLst>
          </p:cNvPr>
          <p:cNvPicPr>
            <a:picLocks noChangeAspect="1"/>
          </p:cNvPicPr>
          <p:nvPr/>
        </p:nvPicPr>
        <p:blipFill>
          <a:blip r:embed="rId5"/>
          <a:stretch>
            <a:fillRect/>
          </a:stretch>
        </p:blipFill>
        <p:spPr>
          <a:xfrm>
            <a:off x="1628605" y="5155773"/>
            <a:ext cx="1281019" cy="1182674"/>
          </a:xfrm>
          <a:prstGeom prst="rect">
            <a:avLst/>
          </a:prstGeom>
        </p:spPr>
      </p:pic>
      <p:pic>
        <p:nvPicPr>
          <p:cNvPr id="9" name="Picture 8">
            <a:extLst>
              <a:ext uri="{FF2B5EF4-FFF2-40B4-BE49-F238E27FC236}">
                <a16:creationId xmlns:a16="http://schemas.microsoft.com/office/drawing/2014/main" id="{2119341E-7B77-00C7-1CCB-C2371316A0E7}"/>
              </a:ext>
            </a:extLst>
          </p:cNvPr>
          <p:cNvPicPr>
            <a:picLocks noChangeAspect="1"/>
          </p:cNvPicPr>
          <p:nvPr/>
        </p:nvPicPr>
        <p:blipFill>
          <a:blip r:embed="rId6"/>
          <a:stretch>
            <a:fillRect/>
          </a:stretch>
        </p:blipFill>
        <p:spPr>
          <a:xfrm>
            <a:off x="1628605" y="3822487"/>
            <a:ext cx="1253432" cy="1182674"/>
          </a:xfrm>
          <a:prstGeom prst="rect">
            <a:avLst/>
          </a:prstGeom>
        </p:spPr>
      </p:pic>
      <p:sp>
        <p:nvSpPr>
          <p:cNvPr id="5" name="TextBox 4">
            <a:extLst>
              <a:ext uri="{FF2B5EF4-FFF2-40B4-BE49-F238E27FC236}">
                <a16:creationId xmlns:a16="http://schemas.microsoft.com/office/drawing/2014/main" id="{E50BDF22-E5FA-6B52-2A39-5FA89ADDC6EC}"/>
              </a:ext>
            </a:extLst>
          </p:cNvPr>
          <p:cNvSpPr txBox="1"/>
          <p:nvPr/>
        </p:nvSpPr>
        <p:spPr>
          <a:xfrm>
            <a:off x="3100297" y="1161474"/>
            <a:ext cx="6134100" cy="1477328"/>
          </a:xfrm>
          <a:prstGeom prst="rect">
            <a:avLst/>
          </a:prstGeom>
          <a:noFill/>
        </p:spPr>
        <p:txBody>
          <a:bodyPr wrap="square" rtlCol="0">
            <a:spAutoFit/>
          </a:bodyPr>
          <a:lstStyle/>
          <a:p>
            <a:r>
              <a:rPr lang="en-US" sz="3600" b="1" dirty="0">
                <a:solidFill>
                  <a:srgbClr val="46551E"/>
                </a:solidFill>
              </a:rPr>
              <a:t>International Women’s Day / Zonta Rose Day</a:t>
            </a:r>
          </a:p>
          <a:p>
            <a:endParaRPr lang="en-US" dirty="0"/>
          </a:p>
        </p:txBody>
      </p:sp>
    </p:spTree>
    <p:extLst>
      <p:ext uri="{BB962C8B-B14F-4D97-AF65-F5344CB8AC3E}">
        <p14:creationId xmlns:p14="http://schemas.microsoft.com/office/powerpoint/2010/main" val="244757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09F64-B7A7-4A48-4A2B-E17E25A6D7BC}"/>
              </a:ext>
            </a:extLst>
          </p:cNvPr>
          <p:cNvSpPr>
            <a:spLocks noGrp="1"/>
          </p:cNvSpPr>
          <p:nvPr>
            <p:ph type="title"/>
          </p:nvPr>
        </p:nvSpPr>
        <p:spPr>
          <a:xfrm>
            <a:off x="1645384" y="1023206"/>
            <a:ext cx="5176836" cy="664191"/>
          </a:xfrm>
        </p:spPr>
        <p:txBody>
          <a:bodyPr>
            <a:noAutofit/>
          </a:bodyPr>
          <a:lstStyle/>
          <a:p>
            <a:r>
              <a:rPr lang="en-US" sz="4000" b="1" i="0" u="none" strike="noStrike" baseline="0" dirty="0">
                <a:solidFill>
                  <a:srgbClr val="6F2B10"/>
                </a:solidFill>
              </a:rPr>
              <a:t>INTERNATIONAL WOMEN’S DAY / ZONTA ROSE DAY</a:t>
            </a:r>
            <a:endParaRPr lang="en-US" sz="4000" dirty="0">
              <a:solidFill>
                <a:srgbClr val="6F2B10"/>
              </a:solidFill>
            </a:endParaRPr>
          </a:p>
        </p:txBody>
      </p:sp>
      <p:sp>
        <p:nvSpPr>
          <p:cNvPr id="3" name="Text Placeholder 2">
            <a:extLst>
              <a:ext uri="{FF2B5EF4-FFF2-40B4-BE49-F238E27FC236}">
                <a16:creationId xmlns:a16="http://schemas.microsoft.com/office/drawing/2014/main" id="{92D09423-62B9-A578-67DA-D5AAF9416CC5}"/>
              </a:ext>
            </a:extLst>
          </p:cNvPr>
          <p:cNvSpPr>
            <a:spLocks noGrp="1"/>
          </p:cNvSpPr>
          <p:nvPr>
            <p:ph idx="1"/>
          </p:nvPr>
        </p:nvSpPr>
        <p:spPr>
          <a:xfrm>
            <a:off x="1470454" y="2289842"/>
            <a:ext cx="10169611" cy="3728812"/>
          </a:xfrm>
        </p:spPr>
        <p:txBody>
          <a:bodyPr>
            <a:normAutofit/>
          </a:bodyPr>
          <a:lstStyle/>
          <a:p>
            <a:pPr marL="0" indent="0">
              <a:buNone/>
            </a:pPr>
            <a:r>
              <a:rPr lang="en-US" sz="3200" b="1" i="0" u="none" strike="noStrike" baseline="0" dirty="0">
                <a:solidFill>
                  <a:srgbClr val="46551E"/>
                </a:solidFill>
              </a:rPr>
              <a:t>This is the day to promote gender equality and advocate for women in decision-making positions. On this day we emphasize </a:t>
            </a:r>
            <a:r>
              <a:rPr lang="en-US" sz="3200" b="1" i="0" u="none" strike="noStrike" baseline="0" dirty="0" err="1">
                <a:solidFill>
                  <a:srgbClr val="46551E"/>
                </a:solidFill>
              </a:rPr>
              <a:t>Zonta’s</a:t>
            </a:r>
            <a:r>
              <a:rPr lang="en-US" sz="3200" b="1" i="0" u="none" strike="noStrike" baseline="0" dirty="0">
                <a:solidFill>
                  <a:srgbClr val="46551E"/>
                </a:solidFill>
              </a:rPr>
              <a:t> commitments and activity in the United Nations (including the Commission on the Status of Women), the African Union and Council of Europe.</a:t>
            </a:r>
            <a:endParaRPr lang="en-US" sz="3200" b="1" dirty="0">
              <a:solidFill>
                <a:srgbClr val="46551E"/>
              </a:solidFill>
            </a:endParaRPr>
          </a:p>
        </p:txBody>
      </p:sp>
      <p:pic>
        <p:nvPicPr>
          <p:cNvPr id="5" name="Picture 4">
            <a:extLst>
              <a:ext uri="{FF2B5EF4-FFF2-40B4-BE49-F238E27FC236}">
                <a16:creationId xmlns:a16="http://schemas.microsoft.com/office/drawing/2014/main" id="{BD46506B-B38B-EF36-23C4-8405DF1A3637}"/>
              </a:ext>
            </a:extLst>
          </p:cNvPr>
          <p:cNvPicPr>
            <a:picLocks noChangeAspect="1"/>
          </p:cNvPicPr>
          <p:nvPr/>
        </p:nvPicPr>
        <p:blipFill>
          <a:blip r:embed="rId3"/>
          <a:stretch>
            <a:fillRect/>
          </a:stretch>
        </p:blipFill>
        <p:spPr>
          <a:xfrm>
            <a:off x="7088557" y="420760"/>
            <a:ext cx="1949646" cy="1869082"/>
          </a:xfrm>
          <a:prstGeom prst="rect">
            <a:avLst/>
          </a:prstGeom>
        </p:spPr>
      </p:pic>
    </p:spTree>
    <p:extLst>
      <p:ext uri="{BB962C8B-B14F-4D97-AF65-F5344CB8AC3E}">
        <p14:creationId xmlns:p14="http://schemas.microsoft.com/office/powerpoint/2010/main" val="380586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04AC3-1546-C1AC-131A-BD8D8BBE006F}"/>
              </a:ext>
            </a:extLst>
          </p:cNvPr>
          <p:cNvSpPr>
            <a:spLocks noGrp="1"/>
          </p:cNvSpPr>
          <p:nvPr>
            <p:ph type="title"/>
          </p:nvPr>
        </p:nvSpPr>
        <p:spPr/>
        <p:txBody>
          <a:bodyPr>
            <a:noAutofit/>
          </a:bodyPr>
          <a:lstStyle/>
          <a:p>
            <a:r>
              <a:rPr lang="en-US" sz="4400" b="1" dirty="0">
                <a:solidFill>
                  <a:srgbClr val="6F2B10"/>
                </a:solidFill>
              </a:rPr>
              <a:t>Earth Day</a:t>
            </a:r>
          </a:p>
        </p:txBody>
      </p:sp>
      <p:sp>
        <p:nvSpPr>
          <p:cNvPr id="3" name="Text Placeholder 2">
            <a:extLst>
              <a:ext uri="{FF2B5EF4-FFF2-40B4-BE49-F238E27FC236}">
                <a16:creationId xmlns:a16="http://schemas.microsoft.com/office/drawing/2014/main" id="{CC69E5CA-C0A7-AC42-A507-8AD12C548100}"/>
              </a:ext>
            </a:extLst>
          </p:cNvPr>
          <p:cNvSpPr>
            <a:spLocks noGrp="1"/>
          </p:cNvSpPr>
          <p:nvPr>
            <p:ph idx="1"/>
          </p:nvPr>
        </p:nvSpPr>
        <p:spPr>
          <a:xfrm>
            <a:off x="6854023" y="2275799"/>
            <a:ext cx="4921859" cy="4834171"/>
          </a:xfrm>
        </p:spPr>
        <p:txBody>
          <a:bodyPr>
            <a:normAutofit/>
          </a:bodyPr>
          <a:lstStyle/>
          <a:p>
            <a:pPr marL="0" indent="0" algn="ctr">
              <a:buNone/>
            </a:pPr>
            <a:r>
              <a:rPr lang="en-US" sz="3600" b="1" i="0" u="none" strike="noStrike" baseline="0" dirty="0">
                <a:solidFill>
                  <a:srgbClr val="46551E"/>
                </a:solidFill>
              </a:rPr>
              <a:t>This is the day for actions for climate justice and highlighting the work of Zonta Says NOW. </a:t>
            </a:r>
            <a:endParaRPr lang="en-US" sz="3600" b="1" dirty="0">
              <a:solidFill>
                <a:srgbClr val="46551E"/>
              </a:solidFill>
            </a:endParaRPr>
          </a:p>
        </p:txBody>
      </p:sp>
      <p:pic>
        <p:nvPicPr>
          <p:cNvPr id="5" name="Picture 4">
            <a:extLst>
              <a:ext uri="{FF2B5EF4-FFF2-40B4-BE49-F238E27FC236}">
                <a16:creationId xmlns:a16="http://schemas.microsoft.com/office/drawing/2014/main" id="{8D61655F-FEC2-0348-1D45-2B155B333AC5}"/>
              </a:ext>
            </a:extLst>
          </p:cNvPr>
          <p:cNvPicPr>
            <a:picLocks noChangeAspect="1"/>
          </p:cNvPicPr>
          <p:nvPr/>
        </p:nvPicPr>
        <p:blipFill>
          <a:blip r:embed="rId3"/>
          <a:stretch>
            <a:fillRect/>
          </a:stretch>
        </p:blipFill>
        <p:spPr>
          <a:xfrm>
            <a:off x="7476567" y="299637"/>
            <a:ext cx="1949646" cy="1848941"/>
          </a:xfrm>
          <a:prstGeom prst="rect">
            <a:avLst/>
          </a:prstGeom>
        </p:spPr>
      </p:pic>
      <p:pic>
        <p:nvPicPr>
          <p:cNvPr id="2050" name="Picture 2" descr="Earth Day Images - Free Download on Freepik">
            <a:extLst>
              <a:ext uri="{FF2B5EF4-FFF2-40B4-BE49-F238E27FC236}">
                <a16:creationId xmlns:a16="http://schemas.microsoft.com/office/drawing/2014/main" id="{0E226B12-D3EA-E05B-5C88-84BBFD2719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3166" y="1950333"/>
            <a:ext cx="4514602" cy="4514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761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FABAE-4E27-049A-FA63-9EAE30F73252}"/>
              </a:ext>
            </a:extLst>
          </p:cNvPr>
          <p:cNvSpPr>
            <a:spLocks noGrp="1"/>
          </p:cNvSpPr>
          <p:nvPr>
            <p:ph type="title"/>
          </p:nvPr>
        </p:nvSpPr>
        <p:spPr>
          <a:xfrm>
            <a:off x="1470454" y="625911"/>
            <a:ext cx="10169611" cy="664191"/>
          </a:xfrm>
        </p:spPr>
        <p:txBody>
          <a:bodyPr>
            <a:noAutofit/>
          </a:bodyPr>
          <a:lstStyle/>
          <a:p>
            <a:r>
              <a:rPr lang="en-US" sz="4400" b="1" dirty="0">
                <a:solidFill>
                  <a:srgbClr val="6F2B10"/>
                </a:solidFill>
              </a:rPr>
              <a:t>International Day of the Girl Child</a:t>
            </a:r>
          </a:p>
        </p:txBody>
      </p:sp>
      <p:sp>
        <p:nvSpPr>
          <p:cNvPr id="3" name="Text Placeholder 2">
            <a:extLst>
              <a:ext uri="{FF2B5EF4-FFF2-40B4-BE49-F238E27FC236}">
                <a16:creationId xmlns:a16="http://schemas.microsoft.com/office/drawing/2014/main" id="{764B2212-909D-E719-D6CD-2F42F73B163A}"/>
              </a:ext>
            </a:extLst>
          </p:cNvPr>
          <p:cNvSpPr>
            <a:spLocks noGrp="1"/>
          </p:cNvSpPr>
          <p:nvPr>
            <p:ph idx="1"/>
          </p:nvPr>
        </p:nvSpPr>
        <p:spPr>
          <a:xfrm>
            <a:off x="1653544" y="1262130"/>
            <a:ext cx="4617489" cy="3770562"/>
          </a:xfrm>
        </p:spPr>
        <p:txBody>
          <a:bodyPr>
            <a:normAutofit/>
          </a:bodyPr>
          <a:lstStyle/>
          <a:p>
            <a:pPr marL="0" indent="0">
              <a:buNone/>
            </a:pPr>
            <a:r>
              <a:rPr lang="en-US" sz="3600" b="1" i="0" u="none" strike="noStrike" baseline="0" dirty="0">
                <a:solidFill>
                  <a:srgbClr val="46551E"/>
                </a:solidFill>
              </a:rPr>
              <a:t>This is the day for emphasizing education equality and the elimination of child marriage. </a:t>
            </a:r>
            <a:endParaRPr lang="en-US" sz="3600" b="1" dirty="0">
              <a:solidFill>
                <a:srgbClr val="46551E"/>
              </a:solidFill>
            </a:endParaRPr>
          </a:p>
        </p:txBody>
      </p:sp>
      <p:pic>
        <p:nvPicPr>
          <p:cNvPr id="5" name="Picture 4">
            <a:extLst>
              <a:ext uri="{FF2B5EF4-FFF2-40B4-BE49-F238E27FC236}">
                <a16:creationId xmlns:a16="http://schemas.microsoft.com/office/drawing/2014/main" id="{7CB7F2AD-1252-4E18-672F-5ABE2ACFB67F}"/>
              </a:ext>
            </a:extLst>
          </p:cNvPr>
          <p:cNvPicPr>
            <a:picLocks noChangeAspect="1"/>
          </p:cNvPicPr>
          <p:nvPr/>
        </p:nvPicPr>
        <p:blipFill>
          <a:blip r:embed="rId3"/>
          <a:stretch>
            <a:fillRect/>
          </a:stretch>
        </p:blipFill>
        <p:spPr>
          <a:xfrm>
            <a:off x="4613849" y="4675521"/>
            <a:ext cx="1997984" cy="1885195"/>
          </a:xfrm>
          <a:prstGeom prst="rect">
            <a:avLst/>
          </a:prstGeom>
        </p:spPr>
      </p:pic>
      <p:pic>
        <p:nvPicPr>
          <p:cNvPr id="7" name="Picture 6">
            <a:extLst>
              <a:ext uri="{FF2B5EF4-FFF2-40B4-BE49-F238E27FC236}">
                <a16:creationId xmlns:a16="http://schemas.microsoft.com/office/drawing/2014/main" id="{C6E328F3-7BBE-F373-9910-66294BA8ED05}"/>
              </a:ext>
            </a:extLst>
          </p:cNvPr>
          <p:cNvPicPr>
            <a:picLocks noChangeAspect="1"/>
          </p:cNvPicPr>
          <p:nvPr/>
        </p:nvPicPr>
        <p:blipFill>
          <a:blip r:embed="rId4"/>
          <a:stretch>
            <a:fillRect/>
          </a:stretch>
        </p:blipFill>
        <p:spPr>
          <a:xfrm>
            <a:off x="6087943" y="3426986"/>
            <a:ext cx="16113" cy="4028"/>
          </a:xfrm>
          <a:prstGeom prst="rect">
            <a:avLst/>
          </a:prstGeom>
        </p:spPr>
      </p:pic>
      <p:pic>
        <p:nvPicPr>
          <p:cNvPr id="9" name="Picture 8">
            <a:extLst>
              <a:ext uri="{FF2B5EF4-FFF2-40B4-BE49-F238E27FC236}">
                <a16:creationId xmlns:a16="http://schemas.microsoft.com/office/drawing/2014/main" id="{237CAA55-C6D6-7C60-C466-291E3D6A7F15}"/>
              </a:ext>
            </a:extLst>
          </p:cNvPr>
          <p:cNvPicPr>
            <a:picLocks noChangeAspect="1"/>
          </p:cNvPicPr>
          <p:nvPr/>
        </p:nvPicPr>
        <p:blipFill>
          <a:blip r:embed="rId5"/>
          <a:stretch>
            <a:fillRect/>
          </a:stretch>
        </p:blipFill>
        <p:spPr>
          <a:xfrm>
            <a:off x="6800199" y="2486031"/>
            <a:ext cx="5139853" cy="4074685"/>
          </a:xfrm>
          <a:prstGeom prst="rect">
            <a:avLst/>
          </a:prstGeom>
        </p:spPr>
      </p:pic>
    </p:spTree>
    <p:extLst>
      <p:ext uri="{BB962C8B-B14F-4D97-AF65-F5344CB8AC3E}">
        <p14:creationId xmlns:p14="http://schemas.microsoft.com/office/powerpoint/2010/main" val="980027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46471-00BC-A33C-CBCF-97A99F9C0848}"/>
              </a:ext>
            </a:extLst>
          </p:cNvPr>
          <p:cNvSpPr>
            <a:spLocks noGrp="1"/>
          </p:cNvSpPr>
          <p:nvPr>
            <p:ph type="title"/>
          </p:nvPr>
        </p:nvSpPr>
        <p:spPr>
          <a:xfrm>
            <a:off x="1493654" y="839346"/>
            <a:ext cx="7910480" cy="664191"/>
          </a:xfrm>
        </p:spPr>
        <p:txBody>
          <a:bodyPr>
            <a:noAutofit/>
          </a:bodyPr>
          <a:lstStyle/>
          <a:p>
            <a:r>
              <a:rPr lang="en-US" sz="4000" b="1" dirty="0">
                <a:solidFill>
                  <a:srgbClr val="6F2B10"/>
                </a:solidFill>
              </a:rPr>
              <a:t>16 Days of Activism / Zonta Says No</a:t>
            </a:r>
          </a:p>
        </p:txBody>
      </p:sp>
      <p:sp>
        <p:nvSpPr>
          <p:cNvPr id="3" name="Text Placeholder 2">
            <a:extLst>
              <a:ext uri="{FF2B5EF4-FFF2-40B4-BE49-F238E27FC236}">
                <a16:creationId xmlns:a16="http://schemas.microsoft.com/office/drawing/2014/main" id="{E908A7B9-B94E-94F2-BE7C-CBA94BE413EC}"/>
              </a:ext>
            </a:extLst>
          </p:cNvPr>
          <p:cNvSpPr>
            <a:spLocks noGrp="1"/>
          </p:cNvSpPr>
          <p:nvPr>
            <p:ph idx="1"/>
          </p:nvPr>
        </p:nvSpPr>
        <p:spPr/>
        <p:txBody>
          <a:bodyPr>
            <a:normAutofit/>
          </a:bodyPr>
          <a:lstStyle/>
          <a:p>
            <a:pPr marL="0" indent="0">
              <a:buNone/>
            </a:pPr>
            <a:r>
              <a:rPr lang="en-US" sz="3600" b="1" i="0" u="none" strike="noStrike" baseline="0" dirty="0">
                <a:solidFill>
                  <a:srgbClr val="46551E"/>
                </a:solidFill>
              </a:rPr>
              <a:t>This is the time for focusing on the Zonta Says NO to Violence Against Women campaign. </a:t>
            </a:r>
            <a:endParaRPr lang="en-US" sz="3600" b="1" dirty="0">
              <a:solidFill>
                <a:srgbClr val="46551E"/>
              </a:solidFill>
            </a:endParaRPr>
          </a:p>
        </p:txBody>
      </p:sp>
      <p:pic>
        <p:nvPicPr>
          <p:cNvPr id="5" name="Picture 4">
            <a:extLst>
              <a:ext uri="{FF2B5EF4-FFF2-40B4-BE49-F238E27FC236}">
                <a16:creationId xmlns:a16="http://schemas.microsoft.com/office/drawing/2014/main" id="{5D532A3C-EF0D-32FC-FED6-DD17EF8B013A}"/>
              </a:ext>
            </a:extLst>
          </p:cNvPr>
          <p:cNvPicPr>
            <a:picLocks noChangeAspect="1"/>
          </p:cNvPicPr>
          <p:nvPr/>
        </p:nvPicPr>
        <p:blipFill>
          <a:blip r:embed="rId3"/>
          <a:stretch>
            <a:fillRect/>
          </a:stretch>
        </p:blipFill>
        <p:spPr>
          <a:xfrm>
            <a:off x="9675575" y="4582129"/>
            <a:ext cx="2046322" cy="1889223"/>
          </a:xfrm>
          <a:prstGeom prst="rect">
            <a:avLst/>
          </a:prstGeom>
        </p:spPr>
      </p:pic>
    </p:spTree>
    <p:extLst>
      <p:ext uri="{BB962C8B-B14F-4D97-AF65-F5344CB8AC3E}">
        <p14:creationId xmlns:p14="http://schemas.microsoft.com/office/powerpoint/2010/main" val="1160323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00EA8-7CA7-BD6A-E039-0EED5C8713D9}"/>
              </a:ext>
            </a:extLst>
          </p:cNvPr>
          <p:cNvSpPr>
            <a:spLocks noGrp="1"/>
          </p:cNvSpPr>
          <p:nvPr>
            <p:ph type="title"/>
          </p:nvPr>
        </p:nvSpPr>
        <p:spPr/>
        <p:txBody>
          <a:bodyPr>
            <a:noAutofit/>
          </a:bodyPr>
          <a:lstStyle/>
          <a:p>
            <a:r>
              <a:rPr lang="en-US" sz="4000" b="1" dirty="0">
                <a:solidFill>
                  <a:srgbClr val="6F2B10"/>
                </a:solidFill>
              </a:rPr>
              <a:t>Zonta International: Four New Initiatives </a:t>
            </a:r>
          </a:p>
        </p:txBody>
      </p:sp>
      <p:sp>
        <p:nvSpPr>
          <p:cNvPr id="3" name="Text Placeholder 2">
            <a:extLst>
              <a:ext uri="{FF2B5EF4-FFF2-40B4-BE49-F238E27FC236}">
                <a16:creationId xmlns:a16="http://schemas.microsoft.com/office/drawing/2014/main" id="{98AB043D-B4B2-9342-2DB7-0EF397162B11}"/>
              </a:ext>
            </a:extLst>
          </p:cNvPr>
          <p:cNvSpPr>
            <a:spLocks noGrp="1"/>
          </p:cNvSpPr>
          <p:nvPr>
            <p:ph idx="1"/>
          </p:nvPr>
        </p:nvSpPr>
        <p:spPr/>
        <p:txBody>
          <a:bodyPr>
            <a:normAutofit/>
          </a:bodyPr>
          <a:lstStyle/>
          <a:p>
            <a:pPr>
              <a:spcAft>
                <a:spcPts val="2400"/>
              </a:spcAft>
              <a:buFont typeface="Courier New" panose="02070309020205020404" pitchFamily="49" charset="0"/>
              <a:buChar char="o"/>
            </a:pPr>
            <a:r>
              <a:rPr lang="en-US" sz="3600" b="1" dirty="0">
                <a:solidFill>
                  <a:srgbClr val="46551E"/>
                </a:solidFill>
              </a:rPr>
              <a:t>Zonta Virtual Advocacy Series</a:t>
            </a:r>
          </a:p>
          <a:p>
            <a:pPr>
              <a:spcAft>
                <a:spcPts val="2400"/>
              </a:spcAft>
              <a:buFont typeface="Courier New" panose="02070309020205020404" pitchFamily="49" charset="0"/>
              <a:buChar char="o"/>
            </a:pPr>
            <a:r>
              <a:rPr lang="en-US" sz="3600" b="1" dirty="0">
                <a:solidFill>
                  <a:srgbClr val="46551E"/>
                </a:solidFill>
              </a:rPr>
              <a:t>Zonta Podcast</a:t>
            </a:r>
          </a:p>
          <a:p>
            <a:pPr>
              <a:spcAft>
                <a:spcPts val="2400"/>
              </a:spcAft>
              <a:buFont typeface="Courier New" panose="02070309020205020404" pitchFamily="49" charset="0"/>
              <a:buChar char="o"/>
            </a:pPr>
            <a:r>
              <a:rPr lang="en-US" sz="3600" b="1" dirty="0">
                <a:solidFill>
                  <a:srgbClr val="46551E"/>
                </a:solidFill>
              </a:rPr>
              <a:t>Zonta Advocacy Training Program</a:t>
            </a:r>
          </a:p>
          <a:p>
            <a:pPr>
              <a:spcAft>
                <a:spcPts val="2400"/>
              </a:spcAft>
              <a:buFont typeface="Courier New" panose="02070309020205020404" pitchFamily="49" charset="0"/>
              <a:buChar char="o"/>
            </a:pPr>
            <a:r>
              <a:rPr lang="en-US" sz="3600" b="1" dirty="0">
                <a:solidFill>
                  <a:srgbClr val="46551E"/>
                </a:solidFill>
              </a:rPr>
              <a:t>New Zonta Caucuses and Alliances</a:t>
            </a:r>
          </a:p>
        </p:txBody>
      </p:sp>
    </p:spTree>
    <p:extLst>
      <p:ext uri="{BB962C8B-B14F-4D97-AF65-F5344CB8AC3E}">
        <p14:creationId xmlns:p14="http://schemas.microsoft.com/office/powerpoint/2010/main" val="967431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05ECF-D9FC-09E6-1FCF-89B27A5C744B}"/>
              </a:ext>
            </a:extLst>
          </p:cNvPr>
          <p:cNvSpPr>
            <a:spLocks noGrp="1"/>
          </p:cNvSpPr>
          <p:nvPr>
            <p:ph type="title"/>
          </p:nvPr>
        </p:nvSpPr>
        <p:spPr/>
        <p:txBody>
          <a:bodyPr>
            <a:noAutofit/>
          </a:bodyPr>
          <a:lstStyle/>
          <a:p>
            <a:r>
              <a:rPr lang="en-US" sz="4400" b="1" dirty="0">
                <a:solidFill>
                  <a:srgbClr val="6F2B10"/>
                </a:solidFill>
              </a:rPr>
              <a:t>Zonta Virtual Advocacy Series</a:t>
            </a:r>
          </a:p>
        </p:txBody>
      </p:sp>
      <p:sp>
        <p:nvSpPr>
          <p:cNvPr id="3" name="Text Placeholder 2">
            <a:extLst>
              <a:ext uri="{FF2B5EF4-FFF2-40B4-BE49-F238E27FC236}">
                <a16:creationId xmlns:a16="http://schemas.microsoft.com/office/drawing/2014/main" id="{69514835-5F2E-CDC9-83C1-53E7C2B9DAA0}"/>
              </a:ext>
            </a:extLst>
          </p:cNvPr>
          <p:cNvSpPr>
            <a:spLocks noGrp="1"/>
          </p:cNvSpPr>
          <p:nvPr>
            <p:ph idx="1"/>
          </p:nvPr>
        </p:nvSpPr>
        <p:spPr>
          <a:xfrm>
            <a:off x="1470455" y="1543493"/>
            <a:ext cx="10169611" cy="3771013"/>
          </a:xfrm>
        </p:spPr>
        <p:txBody>
          <a:bodyPr>
            <a:normAutofit/>
          </a:bodyPr>
          <a:lstStyle/>
          <a:p>
            <a:pPr marL="0" indent="0">
              <a:buNone/>
            </a:pPr>
            <a:r>
              <a:rPr lang="en-US" sz="3200" b="1" i="0" u="none" strike="noStrike" baseline="0" dirty="0">
                <a:solidFill>
                  <a:srgbClr val="46551E"/>
                </a:solidFill>
              </a:rPr>
              <a:t>Each quarter, there will be a speaker or speakers on advocacy topics linked to one or more of the Four Focus Areas. </a:t>
            </a:r>
            <a:endParaRPr lang="en-US" sz="3200" b="1" dirty="0">
              <a:solidFill>
                <a:srgbClr val="46551E"/>
              </a:solidFill>
            </a:endParaRPr>
          </a:p>
        </p:txBody>
      </p:sp>
      <p:pic>
        <p:nvPicPr>
          <p:cNvPr id="5" name="Picture 4">
            <a:extLst>
              <a:ext uri="{FF2B5EF4-FFF2-40B4-BE49-F238E27FC236}">
                <a16:creationId xmlns:a16="http://schemas.microsoft.com/office/drawing/2014/main" id="{B5F24D56-D46A-E01F-984B-1B28A7E935AB}"/>
              </a:ext>
            </a:extLst>
          </p:cNvPr>
          <p:cNvPicPr>
            <a:picLocks noChangeAspect="1"/>
          </p:cNvPicPr>
          <p:nvPr/>
        </p:nvPicPr>
        <p:blipFill>
          <a:blip r:embed="rId3"/>
          <a:stretch>
            <a:fillRect/>
          </a:stretch>
        </p:blipFill>
        <p:spPr>
          <a:xfrm>
            <a:off x="7169203" y="3869240"/>
            <a:ext cx="4177293" cy="2442110"/>
          </a:xfrm>
          <a:prstGeom prst="rect">
            <a:avLst/>
          </a:prstGeom>
        </p:spPr>
      </p:pic>
    </p:spTree>
    <p:extLst>
      <p:ext uri="{BB962C8B-B14F-4D97-AF65-F5344CB8AC3E}">
        <p14:creationId xmlns:p14="http://schemas.microsoft.com/office/powerpoint/2010/main" val="3918501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C2332-A257-8677-8B60-B8BDF50E2BBF}"/>
              </a:ext>
            </a:extLst>
          </p:cNvPr>
          <p:cNvSpPr>
            <a:spLocks noGrp="1"/>
          </p:cNvSpPr>
          <p:nvPr>
            <p:ph type="title"/>
          </p:nvPr>
        </p:nvSpPr>
        <p:spPr/>
        <p:txBody>
          <a:bodyPr>
            <a:noAutofit/>
          </a:bodyPr>
          <a:lstStyle/>
          <a:p>
            <a:r>
              <a:rPr lang="en-US" sz="4400" b="1" dirty="0">
                <a:solidFill>
                  <a:srgbClr val="6F2B10"/>
                </a:solidFill>
              </a:rPr>
              <a:t>Zonta Podcast</a:t>
            </a:r>
          </a:p>
        </p:txBody>
      </p:sp>
      <p:sp>
        <p:nvSpPr>
          <p:cNvPr id="3" name="Text Placeholder 2">
            <a:extLst>
              <a:ext uri="{FF2B5EF4-FFF2-40B4-BE49-F238E27FC236}">
                <a16:creationId xmlns:a16="http://schemas.microsoft.com/office/drawing/2014/main" id="{2A7D0742-CD4C-604D-61DB-A4445625CF9E}"/>
              </a:ext>
            </a:extLst>
          </p:cNvPr>
          <p:cNvSpPr>
            <a:spLocks noGrp="1"/>
          </p:cNvSpPr>
          <p:nvPr>
            <p:ph idx="1"/>
          </p:nvPr>
        </p:nvSpPr>
        <p:spPr>
          <a:xfrm>
            <a:off x="1470454" y="890547"/>
            <a:ext cx="10169611" cy="5128108"/>
          </a:xfrm>
        </p:spPr>
        <p:txBody>
          <a:bodyPr>
            <a:normAutofit/>
          </a:bodyPr>
          <a:lstStyle/>
          <a:p>
            <a:pPr marL="0" indent="0">
              <a:buNone/>
            </a:pPr>
            <a:r>
              <a:rPr lang="en-US" sz="3200" b="1" i="0" u="none" strike="noStrike" baseline="0" dirty="0">
                <a:solidFill>
                  <a:srgbClr val="46551E"/>
                </a:solidFill>
              </a:rPr>
              <a:t>Remarkable Women, Powerful Stories is being rebranded and distributed as a podcast on Spotify. This will enable Zonta and its causes to gain more visibility. The new podcast will concentrate on the Four Focus Areas. </a:t>
            </a:r>
            <a:endParaRPr lang="en-US" sz="3200" b="1" dirty="0">
              <a:solidFill>
                <a:srgbClr val="46551E"/>
              </a:solidFill>
            </a:endParaRPr>
          </a:p>
        </p:txBody>
      </p:sp>
      <p:pic>
        <p:nvPicPr>
          <p:cNvPr id="5" name="Picture 4">
            <a:extLst>
              <a:ext uri="{FF2B5EF4-FFF2-40B4-BE49-F238E27FC236}">
                <a16:creationId xmlns:a16="http://schemas.microsoft.com/office/drawing/2014/main" id="{5B8C8D77-ED38-872B-01AC-DB6E47FFBB76}"/>
              </a:ext>
            </a:extLst>
          </p:cNvPr>
          <p:cNvPicPr>
            <a:picLocks noChangeAspect="1"/>
          </p:cNvPicPr>
          <p:nvPr/>
        </p:nvPicPr>
        <p:blipFill>
          <a:blip r:embed="rId3"/>
          <a:stretch>
            <a:fillRect/>
          </a:stretch>
        </p:blipFill>
        <p:spPr>
          <a:xfrm>
            <a:off x="1833056" y="4613222"/>
            <a:ext cx="4197372" cy="1929176"/>
          </a:xfrm>
          <a:prstGeom prst="rect">
            <a:avLst/>
          </a:prstGeom>
        </p:spPr>
      </p:pic>
      <p:sp>
        <p:nvSpPr>
          <p:cNvPr id="6" name="TextBox 5">
            <a:extLst>
              <a:ext uri="{FF2B5EF4-FFF2-40B4-BE49-F238E27FC236}">
                <a16:creationId xmlns:a16="http://schemas.microsoft.com/office/drawing/2014/main" id="{F3E1BBC0-CD16-2D7C-2A1E-7DE6BB6F20C5}"/>
              </a:ext>
            </a:extLst>
          </p:cNvPr>
          <p:cNvSpPr txBox="1"/>
          <p:nvPr/>
        </p:nvSpPr>
        <p:spPr>
          <a:xfrm>
            <a:off x="6356461" y="6018654"/>
            <a:ext cx="3580760" cy="400110"/>
          </a:xfrm>
          <a:prstGeom prst="rect">
            <a:avLst/>
          </a:prstGeom>
          <a:noFill/>
        </p:spPr>
        <p:txBody>
          <a:bodyPr wrap="square" rtlCol="0">
            <a:spAutoFit/>
          </a:bodyPr>
          <a:lstStyle/>
          <a:p>
            <a:r>
              <a:rPr lang="en-US" sz="2000" b="1" dirty="0"/>
              <a:t>Now available on Spotify!</a:t>
            </a:r>
          </a:p>
        </p:txBody>
      </p:sp>
    </p:spTree>
    <p:extLst>
      <p:ext uri="{BB962C8B-B14F-4D97-AF65-F5344CB8AC3E}">
        <p14:creationId xmlns:p14="http://schemas.microsoft.com/office/powerpoint/2010/main" val="280000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3C53-30E3-7531-C1E1-A68800002AB4}"/>
              </a:ext>
            </a:extLst>
          </p:cNvPr>
          <p:cNvSpPr>
            <a:spLocks noGrp="1"/>
          </p:cNvSpPr>
          <p:nvPr>
            <p:ph type="title"/>
          </p:nvPr>
        </p:nvSpPr>
        <p:spPr/>
        <p:txBody>
          <a:bodyPr>
            <a:noAutofit/>
          </a:bodyPr>
          <a:lstStyle/>
          <a:p>
            <a:r>
              <a:rPr lang="en-US" sz="4400" b="1" dirty="0">
                <a:solidFill>
                  <a:srgbClr val="6F2B10"/>
                </a:solidFill>
              </a:rPr>
              <a:t>Zonta Advocacy Training Program</a:t>
            </a:r>
          </a:p>
        </p:txBody>
      </p:sp>
      <p:sp>
        <p:nvSpPr>
          <p:cNvPr id="3" name="Text Placeholder 2">
            <a:extLst>
              <a:ext uri="{FF2B5EF4-FFF2-40B4-BE49-F238E27FC236}">
                <a16:creationId xmlns:a16="http://schemas.microsoft.com/office/drawing/2014/main" id="{5AB27D2D-DAC7-7F26-60A9-1DF08B088FAA}"/>
              </a:ext>
            </a:extLst>
          </p:cNvPr>
          <p:cNvSpPr>
            <a:spLocks noGrp="1"/>
          </p:cNvSpPr>
          <p:nvPr>
            <p:ph idx="1"/>
          </p:nvPr>
        </p:nvSpPr>
        <p:spPr>
          <a:xfrm>
            <a:off x="1796457" y="1397335"/>
            <a:ext cx="6154847" cy="4828053"/>
          </a:xfrm>
        </p:spPr>
        <p:txBody>
          <a:bodyPr>
            <a:normAutofit/>
          </a:bodyPr>
          <a:lstStyle/>
          <a:p>
            <a:pPr marL="0" indent="0">
              <a:buNone/>
            </a:pPr>
            <a:r>
              <a:rPr lang="en-US" sz="3600" b="1" i="0" u="none" strike="noStrike" baseline="0" dirty="0">
                <a:solidFill>
                  <a:srgbClr val="46551E"/>
                </a:solidFill>
              </a:rPr>
              <a:t>An advocacy training program for </a:t>
            </a:r>
            <a:r>
              <a:rPr lang="en-US" sz="3600" b="1" i="0" u="none" strike="noStrike" baseline="0" dirty="0" err="1">
                <a:solidFill>
                  <a:srgbClr val="46551E"/>
                </a:solidFill>
              </a:rPr>
              <a:t>Zontians</a:t>
            </a:r>
            <a:r>
              <a:rPr lang="en-US" sz="3600" b="1" i="0" u="none" strike="noStrike" baseline="0" dirty="0">
                <a:solidFill>
                  <a:srgbClr val="46551E"/>
                </a:solidFill>
              </a:rPr>
              <a:t> is live on ZI website. This program focuses on the rights of women and girls and how to be a gender equity advocate. </a:t>
            </a:r>
            <a:endParaRPr lang="en-US" sz="3600" b="1" dirty="0">
              <a:solidFill>
                <a:srgbClr val="46551E"/>
              </a:solidFill>
            </a:endParaRPr>
          </a:p>
        </p:txBody>
      </p:sp>
      <p:pic>
        <p:nvPicPr>
          <p:cNvPr id="5" name="Picture 4">
            <a:extLst>
              <a:ext uri="{FF2B5EF4-FFF2-40B4-BE49-F238E27FC236}">
                <a16:creationId xmlns:a16="http://schemas.microsoft.com/office/drawing/2014/main" id="{38E4FE78-ED7B-57B8-631B-4DC53F4F3114}"/>
              </a:ext>
            </a:extLst>
          </p:cNvPr>
          <p:cNvPicPr>
            <a:picLocks noChangeAspect="1"/>
          </p:cNvPicPr>
          <p:nvPr/>
        </p:nvPicPr>
        <p:blipFill>
          <a:blip r:embed="rId3"/>
          <a:stretch>
            <a:fillRect/>
          </a:stretch>
        </p:blipFill>
        <p:spPr>
          <a:xfrm>
            <a:off x="8364234" y="3313242"/>
            <a:ext cx="3494535" cy="1992149"/>
          </a:xfrm>
          <a:prstGeom prst="rect">
            <a:avLst/>
          </a:prstGeom>
        </p:spPr>
      </p:pic>
    </p:spTree>
    <p:extLst>
      <p:ext uri="{BB962C8B-B14F-4D97-AF65-F5344CB8AC3E}">
        <p14:creationId xmlns:p14="http://schemas.microsoft.com/office/powerpoint/2010/main" val="3689915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079-099A-2E63-2A2B-8A78A434BDBD}"/>
              </a:ext>
            </a:extLst>
          </p:cNvPr>
          <p:cNvSpPr>
            <a:spLocks noGrp="1"/>
          </p:cNvSpPr>
          <p:nvPr>
            <p:ph type="title"/>
          </p:nvPr>
        </p:nvSpPr>
        <p:spPr/>
        <p:txBody>
          <a:bodyPr>
            <a:normAutofit/>
          </a:bodyPr>
          <a:lstStyle/>
          <a:p>
            <a:r>
              <a:rPr lang="en-US" sz="3600" b="1" dirty="0">
                <a:solidFill>
                  <a:srgbClr val="6F2B10"/>
                </a:solidFill>
              </a:rPr>
              <a:t>Agenda</a:t>
            </a:r>
          </a:p>
        </p:txBody>
      </p:sp>
      <p:sp>
        <p:nvSpPr>
          <p:cNvPr id="3" name="Text Placeholder 2">
            <a:extLst>
              <a:ext uri="{FF2B5EF4-FFF2-40B4-BE49-F238E27FC236}">
                <a16:creationId xmlns:a16="http://schemas.microsoft.com/office/drawing/2014/main" id="{F8D0FE74-42BB-1961-5363-2242CC8BE0F1}"/>
              </a:ext>
            </a:extLst>
          </p:cNvPr>
          <p:cNvSpPr>
            <a:spLocks noGrp="1"/>
          </p:cNvSpPr>
          <p:nvPr>
            <p:ph idx="1"/>
          </p:nvPr>
        </p:nvSpPr>
        <p:spPr>
          <a:xfrm>
            <a:off x="1470455" y="1190601"/>
            <a:ext cx="8384746" cy="5667399"/>
          </a:xfrm>
        </p:spPr>
        <p:txBody>
          <a:bodyPr>
            <a:normAutofit/>
          </a:bodyPr>
          <a:lstStyle/>
          <a:p>
            <a:pPr>
              <a:buFont typeface="Courier New" panose="02070309020205020404" pitchFamily="49" charset="0"/>
              <a:buChar char="o"/>
            </a:pPr>
            <a:r>
              <a:rPr lang="en-US" sz="2800" b="1" kern="100" dirty="0">
                <a:solidFill>
                  <a:srgbClr val="46551E"/>
                </a:solidFill>
                <a:effectLst/>
                <a:ea typeface="Calibri" panose="020F0502020204030204" pitchFamily="34" charset="0"/>
                <a:cs typeface="Times New Roman" panose="02020603050405020304" pitchFamily="18" charset="0"/>
              </a:rPr>
              <a:t>Zonta International Strategic Plan for 2023 to 2030 </a:t>
            </a:r>
          </a:p>
          <a:p>
            <a:pPr>
              <a:buFont typeface="Courier New" panose="02070309020205020404" pitchFamily="49" charset="0"/>
              <a:buChar char="o"/>
            </a:pPr>
            <a:r>
              <a:rPr lang="en-US" sz="2800" b="1" kern="100" dirty="0">
                <a:solidFill>
                  <a:srgbClr val="46551E"/>
                </a:solidFill>
                <a:effectLst/>
                <a:ea typeface="Calibri" panose="020F0502020204030204" pitchFamily="34" charset="0"/>
                <a:cs typeface="Times New Roman" panose="02020603050405020304" pitchFamily="18" charset="0"/>
              </a:rPr>
              <a:t>Zonta International 2024-2026 Biennium Advocacy Goals</a:t>
            </a:r>
          </a:p>
          <a:p>
            <a:pPr lvl="2">
              <a:buFont typeface="Courier New" panose="02070309020205020404" pitchFamily="49" charset="0"/>
              <a:buChar char="o"/>
            </a:pPr>
            <a:r>
              <a:rPr lang="en-US" sz="2800" b="1" kern="100" dirty="0">
                <a:solidFill>
                  <a:srgbClr val="46551E"/>
                </a:solidFill>
                <a:effectLst/>
                <a:ea typeface="Calibri" panose="020F0502020204030204" pitchFamily="34" charset="0"/>
                <a:cs typeface="Times New Roman" panose="02020603050405020304" pitchFamily="18" charset="0"/>
              </a:rPr>
              <a:t>Four Focus Areas for Advocacy. </a:t>
            </a:r>
          </a:p>
          <a:p>
            <a:pPr lvl="2">
              <a:buFont typeface="Courier New" panose="02070309020205020404" pitchFamily="49" charset="0"/>
              <a:buChar char="o"/>
            </a:pPr>
            <a:r>
              <a:rPr lang="en-US" sz="2800" b="1" kern="100" dirty="0">
                <a:solidFill>
                  <a:srgbClr val="46551E"/>
                </a:solidFill>
                <a:effectLst/>
                <a:ea typeface="Calibri" panose="020F0502020204030204" pitchFamily="34" charset="0"/>
                <a:cs typeface="Times New Roman" panose="02020603050405020304" pitchFamily="18" charset="0"/>
              </a:rPr>
              <a:t>Four Shared Moments of Activism. </a:t>
            </a:r>
          </a:p>
          <a:p>
            <a:pPr lvl="2">
              <a:buFont typeface="Courier New" panose="02070309020205020404" pitchFamily="49" charset="0"/>
              <a:buChar char="o"/>
            </a:pPr>
            <a:r>
              <a:rPr lang="en-US" sz="2800" b="1" kern="100" dirty="0">
                <a:solidFill>
                  <a:srgbClr val="46551E"/>
                </a:solidFill>
                <a:effectLst/>
                <a:ea typeface="Calibri" panose="020F0502020204030204" pitchFamily="34" charset="0"/>
                <a:cs typeface="Times New Roman" panose="02020603050405020304" pitchFamily="18" charset="0"/>
              </a:rPr>
              <a:t>Four New Initiatives. </a:t>
            </a:r>
          </a:p>
          <a:p>
            <a:pPr>
              <a:buFont typeface="Courier New" panose="02070309020205020404" pitchFamily="49" charset="0"/>
              <a:buChar char="o"/>
            </a:pPr>
            <a:r>
              <a:rPr lang="pt-BR" sz="2800" b="1" dirty="0">
                <a:solidFill>
                  <a:srgbClr val="46551E"/>
                </a:solidFill>
              </a:rPr>
              <a:t>USA Caucus Focus Areas 2024-2026</a:t>
            </a:r>
          </a:p>
          <a:p>
            <a:pPr>
              <a:buFont typeface="Courier New" panose="02070309020205020404" pitchFamily="49" charset="0"/>
              <a:buChar char="o"/>
            </a:pPr>
            <a:r>
              <a:rPr lang="pt-BR" sz="2800" b="1" dirty="0">
                <a:solidFill>
                  <a:srgbClr val="46551E"/>
                </a:solidFill>
              </a:rPr>
              <a:t>UN and CSW</a:t>
            </a:r>
          </a:p>
          <a:p>
            <a:pPr>
              <a:buFont typeface="Courier New" panose="02070309020205020404" pitchFamily="49" charset="0"/>
              <a:buChar char="o"/>
            </a:pPr>
            <a:r>
              <a:rPr lang="en-US" sz="2800" b="1" dirty="0">
                <a:solidFill>
                  <a:srgbClr val="46551E"/>
                </a:solidFill>
              </a:rPr>
              <a:t>What Can You Do As an Individual?</a:t>
            </a:r>
            <a:endParaRPr lang="en-US" sz="2800" b="1" kern="100" dirty="0">
              <a:solidFill>
                <a:srgbClr val="46551E"/>
              </a:solidFill>
              <a:effectLst/>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927059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93309-5997-644E-AB29-B54748FC051A}"/>
              </a:ext>
            </a:extLst>
          </p:cNvPr>
          <p:cNvSpPr>
            <a:spLocks noGrp="1"/>
          </p:cNvSpPr>
          <p:nvPr>
            <p:ph type="title"/>
          </p:nvPr>
        </p:nvSpPr>
        <p:spPr/>
        <p:txBody>
          <a:bodyPr>
            <a:noAutofit/>
          </a:bodyPr>
          <a:lstStyle/>
          <a:p>
            <a:r>
              <a:rPr lang="en-US" sz="4400" b="1" dirty="0">
                <a:solidFill>
                  <a:srgbClr val="6F2B10"/>
                </a:solidFill>
              </a:rPr>
              <a:t>New Zonta Caucuses and Alliances</a:t>
            </a:r>
          </a:p>
        </p:txBody>
      </p:sp>
      <p:sp>
        <p:nvSpPr>
          <p:cNvPr id="3" name="Text Placeholder 2">
            <a:extLst>
              <a:ext uri="{FF2B5EF4-FFF2-40B4-BE49-F238E27FC236}">
                <a16:creationId xmlns:a16="http://schemas.microsoft.com/office/drawing/2014/main" id="{7FF37035-C021-6507-8603-2A55C442DFCB}"/>
              </a:ext>
            </a:extLst>
          </p:cNvPr>
          <p:cNvSpPr>
            <a:spLocks noGrp="1"/>
          </p:cNvSpPr>
          <p:nvPr>
            <p:ph idx="1"/>
          </p:nvPr>
        </p:nvSpPr>
        <p:spPr>
          <a:xfrm>
            <a:off x="1470454" y="1653871"/>
            <a:ext cx="9597761" cy="4364783"/>
          </a:xfrm>
        </p:spPr>
        <p:txBody>
          <a:bodyPr>
            <a:normAutofit/>
          </a:bodyPr>
          <a:lstStyle/>
          <a:p>
            <a:pPr marL="0" indent="0">
              <a:buNone/>
            </a:pPr>
            <a:r>
              <a:rPr lang="en-US" sz="3200" b="1" i="0" u="none" strike="noStrike" baseline="0" dirty="0">
                <a:solidFill>
                  <a:srgbClr val="46551E"/>
                </a:solidFill>
              </a:rPr>
              <a:t>Already there are caucuses and alliances across districts to make advocacy easier and more effective. Examples are the USA and Canadian caucuses, the German Union, and the newly formed Zonta Australia. Work will be done to explore and form new caucuses and alliances across districts (where such groups do not already exist). </a:t>
            </a:r>
            <a:endParaRPr lang="en-US" sz="3200" b="1" dirty="0">
              <a:solidFill>
                <a:srgbClr val="46551E"/>
              </a:solidFill>
            </a:endParaRPr>
          </a:p>
        </p:txBody>
      </p:sp>
      <p:pic>
        <p:nvPicPr>
          <p:cNvPr id="5" name="Picture 4">
            <a:extLst>
              <a:ext uri="{FF2B5EF4-FFF2-40B4-BE49-F238E27FC236}">
                <a16:creationId xmlns:a16="http://schemas.microsoft.com/office/drawing/2014/main" id="{519C72C8-3F93-4BDC-F92A-6BA8EDE79013}"/>
              </a:ext>
            </a:extLst>
          </p:cNvPr>
          <p:cNvPicPr>
            <a:picLocks noChangeAspect="1"/>
          </p:cNvPicPr>
          <p:nvPr/>
        </p:nvPicPr>
        <p:blipFill>
          <a:blip r:embed="rId3"/>
          <a:stretch>
            <a:fillRect/>
          </a:stretch>
        </p:blipFill>
        <p:spPr>
          <a:xfrm>
            <a:off x="8337932" y="5019261"/>
            <a:ext cx="3163019" cy="1647908"/>
          </a:xfrm>
          <a:prstGeom prst="rect">
            <a:avLst/>
          </a:prstGeom>
        </p:spPr>
      </p:pic>
    </p:spTree>
    <p:extLst>
      <p:ext uri="{BB962C8B-B14F-4D97-AF65-F5344CB8AC3E}">
        <p14:creationId xmlns:p14="http://schemas.microsoft.com/office/powerpoint/2010/main" val="1626086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itle 3"/>
          <p:cNvSpPr txBox="1">
            <a:spLocks noGrp="1"/>
          </p:cNvSpPr>
          <p:nvPr>
            <p:ph type="title"/>
          </p:nvPr>
        </p:nvSpPr>
        <p:spPr>
          <a:prstGeom prst="rect">
            <a:avLst/>
          </a:prstGeom>
        </p:spPr>
        <p:txBody>
          <a:bodyPr>
            <a:normAutofit/>
          </a:bodyPr>
          <a:lstStyle>
            <a:lvl1pPr algn="ctr" defTabSz="859492">
              <a:defRPr sz="4136" b="1" spc="-103">
                <a:solidFill>
                  <a:srgbClr val="6F181A"/>
                </a:solidFill>
              </a:defRPr>
            </a:lvl1pPr>
          </a:lstStyle>
          <a:p>
            <a:r>
              <a:rPr sz="3600" dirty="0"/>
              <a:t>Zonta USA Caucus</a:t>
            </a:r>
          </a:p>
        </p:txBody>
      </p:sp>
      <p:sp>
        <p:nvSpPr>
          <p:cNvPr id="135" name="Content Placeholder 4"/>
          <p:cNvSpPr txBox="1">
            <a:spLocks noGrp="1"/>
          </p:cNvSpPr>
          <p:nvPr>
            <p:ph idx="1"/>
          </p:nvPr>
        </p:nvSpPr>
        <p:spPr>
          <a:xfrm>
            <a:off x="1470454" y="818984"/>
            <a:ext cx="10169611" cy="5891917"/>
          </a:xfrm>
          <a:prstGeom prst="rect">
            <a:avLst/>
          </a:prstGeom>
        </p:spPr>
        <p:txBody>
          <a:bodyPr>
            <a:normAutofit/>
          </a:bodyPr>
          <a:lstStyle/>
          <a:p>
            <a:pPr defTabSz="886923">
              <a:lnSpc>
                <a:spcPct val="81000"/>
              </a:lnSpc>
              <a:spcBef>
                <a:spcPts val="0"/>
              </a:spcBef>
              <a:spcAft>
                <a:spcPts val="1200"/>
              </a:spcAft>
              <a:buFont typeface="Courier New" panose="02070309020205020404" pitchFamily="49" charset="0"/>
              <a:buChar char="o"/>
              <a:defRPr sz="3395" b="1">
                <a:solidFill>
                  <a:srgbClr val="46551E"/>
                </a:solidFill>
              </a:defRPr>
            </a:pPr>
            <a:r>
              <a:rPr lang="en-US" sz="3000" dirty="0"/>
              <a:t>Founded in 2018, represent 8000+ USA </a:t>
            </a:r>
            <a:r>
              <a:rPr lang="en-US" sz="3000" dirty="0" err="1"/>
              <a:t>Zontians</a:t>
            </a:r>
            <a:endParaRPr lang="en-US" sz="3000" dirty="0"/>
          </a:p>
          <a:p>
            <a:pPr defTabSz="886923">
              <a:lnSpc>
                <a:spcPct val="81000"/>
              </a:lnSpc>
              <a:spcBef>
                <a:spcPts val="0"/>
              </a:spcBef>
              <a:spcAft>
                <a:spcPts val="1200"/>
              </a:spcAft>
              <a:buFont typeface="Courier New" panose="02070309020205020404" pitchFamily="49" charset="0"/>
              <a:buChar char="o"/>
              <a:defRPr sz="3395" b="1">
                <a:solidFill>
                  <a:srgbClr val="46551E"/>
                </a:solidFill>
              </a:defRPr>
            </a:pPr>
            <a:r>
              <a:rPr sz="3000" dirty="0"/>
              <a:t>Each district has a representative and an alternate</a:t>
            </a:r>
          </a:p>
          <a:p>
            <a:pPr defTabSz="886923">
              <a:lnSpc>
                <a:spcPct val="81000"/>
              </a:lnSpc>
              <a:spcBef>
                <a:spcPts val="0"/>
              </a:spcBef>
              <a:spcAft>
                <a:spcPts val="1200"/>
              </a:spcAft>
              <a:buFont typeface="Courier New" panose="02070309020205020404" pitchFamily="49" charset="0"/>
              <a:buChar char="o"/>
              <a:defRPr sz="3395" b="1">
                <a:solidFill>
                  <a:srgbClr val="46551E"/>
                </a:solidFill>
              </a:defRPr>
            </a:pPr>
            <a:r>
              <a:rPr sz="3000" dirty="0"/>
              <a:t>Each Caucus member is on a Committee </a:t>
            </a:r>
          </a:p>
          <a:p>
            <a:pPr defTabSz="886923">
              <a:lnSpc>
                <a:spcPct val="81000"/>
              </a:lnSpc>
              <a:spcBef>
                <a:spcPts val="0"/>
              </a:spcBef>
              <a:spcAft>
                <a:spcPts val="1200"/>
              </a:spcAft>
              <a:buFont typeface="Courier New" panose="02070309020205020404" pitchFamily="49" charset="0"/>
              <a:buChar char="o"/>
              <a:defRPr sz="3395" b="1">
                <a:solidFill>
                  <a:srgbClr val="46551E"/>
                </a:solidFill>
              </a:defRPr>
            </a:pPr>
            <a:r>
              <a:rPr sz="3000" dirty="0"/>
              <a:t>Caucus recommends actions and issues statements—the latter is with unanimous approval of U.S. district governors</a:t>
            </a:r>
          </a:p>
          <a:p>
            <a:pPr defTabSz="886923">
              <a:lnSpc>
                <a:spcPct val="81000"/>
              </a:lnSpc>
              <a:spcBef>
                <a:spcPts val="0"/>
              </a:spcBef>
              <a:spcAft>
                <a:spcPts val="1200"/>
              </a:spcAft>
              <a:buFont typeface="Courier New" panose="02070309020205020404" pitchFamily="49" charset="0"/>
              <a:buChar char="o"/>
              <a:defRPr sz="3395" b="1">
                <a:solidFill>
                  <a:srgbClr val="46551E"/>
                </a:solidFill>
              </a:defRPr>
            </a:pPr>
            <a:r>
              <a:rPr sz="3000" dirty="0"/>
              <a:t>Meets monthly except during summer</a:t>
            </a:r>
            <a:endParaRPr lang="en-US" sz="3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itle 3"/>
          <p:cNvSpPr txBox="1">
            <a:spLocks noGrp="1"/>
          </p:cNvSpPr>
          <p:nvPr>
            <p:ph type="title"/>
          </p:nvPr>
        </p:nvSpPr>
        <p:spPr>
          <a:prstGeom prst="rect">
            <a:avLst/>
          </a:prstGeom>
        </p:spPr>
        <p:txBody>
          <a:bodyPr>
            <a:normAutofit/>
          </a:bodyPr>
          <a:lstStyle>
            <a:lvl1pPr algn="ctr" defTabSz="859492">
              <a:defRPr sz="4136" b="1" spc="-103">
                <a:solidFill>
                  <a:srgbClr val="6F181A"/>
                </a:solidFill>
              </a:defRPr>
            </a:lvl1pPr>
          </a:lstStyle>
          <a:p>
            <a:r>
              <a:rPr sz="3600" dirty="0"/>
              <a:t>USA Caucus Focus Areas 2024</a:t>
            </a:r>
            <a:r>
              <a:rPr lang="en-US" sz="3600" dirty="0"/>
              <a:t>-2026</a:t>
            </a:r>
            <a:r>
              <a:rPr sz="3600" dirty="0"/>
              <a:t> </a:t>
            </a:r>
          </a:p>
        </p:txBody>
      </p:sp>
      <p:sp>
        <p:nvSpPr>
          <p:cNvPr id="138" name="Content Placeholder 4"/>
          <p:cNvSpPr txBox="1">
            <a:spLocks noGrp="1"/>
          </p:cNvSpPr>
          <p:nvPr>
            <p:ph idx="1"/>
          </p:nvPr>
        </p:nvSpPr>
        <p:spPr>
          <a:prstGeom prst="rect">
            <a:avLst/>
          </a:prstGeom>
        </p:spPr>
        <p:txBody>
          <a:bodyPr>
            <a:normAutofit/>
          </a:bodyPr>
          <a:lstStyle/>
          <a:p>
            <a:pPr marL="560069" indent="-514350">
              <a:buFont typeface="Courier New" panose="02070309020205020404" pitchFamily="49" charset="0"/>
              <a:buChar char="o"/>
              <a:defRPr sz="3500" b="1">
                <a:solidFill>
                  <a:srgbClr val="46551E"/>
                </a:solidFill>
              </a:defRPr>
            </a:pPr>
            <a:r>
              <a:rPr sz="3200" dirty="0"/>
              <a:t>Equal Rights Amendment (ERA)</a:t>
            </a:r>
            <a:endParaRPr lang="en-US" sz="3200" dirty="0"/>
          </a:p>
          <a:p>
            <a:pPr marL="45719" indent="0">
              <a:buNone/>
              <a:defRPr sz="3500" b="1">
                <a:solidFill>
                  <a:srgbClr val="46551E"/>
                </a:solidFill>
              </a:defRPr>
            </a:pPr>
            <a:r>
              <a:rPr lang="en-US" sz="3200" dirty="0">
                <a:hlinkClick r:id="rId3"/>
              </a:rPr>
              <a:t>https://www.sign4era.org/</a:t>
            </a:r>
            <a:r>
              <a:rPr lang="en-US" sz="3200" dirty="0"/>
              <a:t> </a:t>
            </a:r>
            <a:endParaRPr sz="3200" dirty="0"/>
          </a:p>
          <a:p>
            <a:pPr marL="560069" indent="-514350">
              <a:buFont typeface="Courier New" panose="02070309020205020404" pitchFamily="49" charset="0"/>
              <a:buChar char="o"/>
              <a:defRPr sz="3500" b="1">
                <a:solidFill>
                  <a:srgbClr val="46551E"/>
                </a:solidFill>
              </a:defRPr>
            </a:pPr>
            <a:r>
              <a:rPr sz="3200" dirty="0"/>
              <a:t>Ending Child Marriage</a:t>
            </a:r>
          </a:p>
          <a:p>
            <a:pPr marL="560069" indent="-514350">
              <a:buFont typeface="Courier New" panose="02070309020205020404" pitchFamily="49" charset="0"/>
              <a:buChar char="o"/>
              <a:defRPr sz="3500" b="1">
                <a:solidFill>
                  <a:srgbClr val="46551E"/>
                </a:solidFill>
              </a:defRPr>
            </a:pPr>
            <a:r>
              <a:rPr sz="3200" dirty="0"/>
              <a:t>Violence Against Women (including 16 Days and Zonta Says No)</a:t>
            </a:r>
          </a:p>
          <a:p>
            <a:pPr marL="560069" indent="-514350">
              <a:buFont typeface="Courier New" panose="02070309020205020404" pitchFamily="49" charset="0"/>
              <a:buChar char="o"/>
              <a:defRPr sz="3500" b="1">
                <a:solidFill>
                  <a:srgbClr val="46551E"/>
                </a:solidFill>
              </a:defRPr>
            </a:pPr>
            <a:r>
              <a:rPr sz="3200" dirty="0"/>
              <a:t>Climate Change and Gender Equality (Zonta Says NOW)</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E1425-09BC-62E3-01D4-2198EA3F8F80}"/>
              </a:ext>
            </a:extLst>
          </p:cNvPr>
          <p:cNvSpPr>
            <a:spLocks noGrp="1"/>
          </p:cNvSpPr>
          <p:nvPr>
            <p:ph type="title"/>
          </p:nvPr>
        </p:nvSpPr>
        <p:spPr/>
        <p:txBody>
          <a:bodyPr>
            <a:normAutofit/>
          </a:bodyPr>
          <a:lstStyle/>
          <a:p>
            <a:pPr algn="ctr"/>
            <a:r>
              <a:rPr lang="en-US" sz="3600" b="1" dirty="0">
                <a:solidFill>
                  <a:srgbClr val="6F2B10"/>
                </a:solidFill>
              </a:rPr>
              <a:t>Zonta – United Nations</a:t>
            </a:r>
          </a:p>
        </p:txBody>
      </p:sp>
      <p:sp>
        <p:nvSpPr>
          <p:cNvPr id="3" name="Text Placeholder 2">
            <a:extLst>
              <a:ext uri="{FF2B5EF4-FFF2-40B4-BE49-F238E27FC236}">
                <a16:creationId xmlns:a16="http://schemas.microsoft.com/office/drawing/2014/main" id="{ECDB7F38-9D9B-B8A0-BB21-2604A12CA121}"/>
              </a:ext>
            </a:extLst>
          </p:cNvPr>
          <p:cNvSpPr>
            <a:spLocks noGrp="1"/>
          </p:cNvSpPr>
          <p:nvPr>
            <p:ph idx="1"/>
          </p:nvPr>
        </p:nvSpPr>
        <p:spPr>
          <a:xfrm>
            <a:off x="1470455" y="2071798"/>
            <a:ext cx="10241817" cy="4786202"/>
          </a:xfrm>
        </p:spPr>
        <p:txBody>
          <a:bodyPr>
            <a:normAutofit/>
          </a:bodyPr>
          <a:lstStyle/>
          <a:p>
            <a:pPr marL="0" marR="0">
              <a:lnSpc>
                <a:spcPct val="115000"/>
              </a:lnSpc>
              <a:spcBef>
                <a:spcPts val="0"/>
              </a:spcBef>
              <a:buNone/>
            </a:pPr>
            <a:r>
              <a:rPr lang="en-US" sz="2800" b="1" kern="100" dirty="0">
                <a:effectLst/>
                <a:ea typeface="Aptos" panose="020B0004020202020204" pitchFamily="34" charset="0"/>
                <a:cs typeface="Times New Roman" panose="02020603050405020304" pitchFamily="18" charset="0"/>
              </a:rPr>
              <a:t>Of the 6,469 non-governmental organizations </a:t>
            </a:r>
          </a:p>
          <a:p>
            <a:pPr marL="0" marR="0">
              <a:lnSpc>
                <a:spcPct val="115000"/>
              </a:lnSpc>
              <a:spcBef>
                <a:spcPts val="0"/>
              </a:spcBef>
              <a:buNone/>
            </a:pPr>
            <a:r>
              <a:rPr lang="en-US" sz="2800" b="1" kern="100" dirty="0">
                <a:effectLst/>
                <a:ea typeface="Aptos" panose="020B0004020202020204" pitchFamily="34" charset="0"/>
                <a:cs typeface="Times New Roman" panose="02020603050405020304" pitchFamily="18" charset="0"/>
              </a:rPr>
              <a:t>(NGOs) with consultative status at the United Nations, only 132 have General Consultative Status, the highest status an NGO can have at the UN. Zonta International was granted General Consultative Status in 1969.</a:t>
            </a:r>
          </a:p>
          <a:p>
            <a:pPr marL="0" marR="0">
              <a:lnSpc>
                <a:spcPct val="115000"/>
              </a:lnSpc>
              <a:spcAft>
                <a:spcPts val="800"/>
              </a:spcAft>
              <a:buNone/>
            </a:pPr>
            <a:r>
              <a:rPr lang="en-US" sz="2800" b="1" kern="100" dirty="0">
                <a:effectLst/>
                <a:ea typeface="Aptos" panose="020B0004020202020204" pitchFamily="34" charset="0"/>
                <a:cs typeface="Times New Roman" panose="02020603050405020304" pitchFamily="18" charset="0"/>
              </a:rPr>
              <a:t>As an NGO with General Consultative Status, Zonta International is invited to participate in the annual Commission on the Status of Women (CSW) in New York.  </a:t>
            </a:r>
          </a:p>
          <a:p>
            <a:pPr marL="0" indent="0">
              <a:buNone/>
            </a:pPr>
            <a:endParaRPr lang="en-US" dirty="0"/>
          </a:p>
        </p:txBody>
      </p:sp>
    </p:spTree>
    <p:extLst>
      <p:ext uri="{BB962C8B-B14F-4D97-AF65-F5344CB8AC3E}">
        <p14:creationId xmlns:p14="http://schemas.microsoft.com/office/powerpoint/2010/main" val="2384389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866BB-174D-A194-E19E-28730622D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AF4C03-7C16-45CD-E58B-3F3D0CA0A0C6}"/>
              </a:ext>
            </a:extLst>
          </p:cNvPr>
          <p:cNvSpPr>
            <a:spLocks noGrp="1"/>
          </p:cNvSpPr>
          <p:nvPr>
            <p:ph type="title"/>
          </p:nvPr>
        </p:nvSpPr>
        <p:spPr/>
        <p:txBody>
          <a:bodyPr>
            <a:normAutofit/>
          </a:bodyPr>
          <a:lstStyle/>
          <a:p>
            <a:pPr algn="ctr"/>
            <a:r>
              <a:rPr lang="en-US" sz="3600" b="1" dirty="0">
                <a:solidFill>
                  <a:srgbClr val="6F2B10"/>
                </a:solidFill>
              </a:rPr>
              <a:t>CSW</a:t>
            </a:r>
          </a:p>
        </p:txBody>
      </p:sp>
      <p:sp>
        <p:nvSpPr>
          <p:cNvPr id="3" name="Text Placeholder 2">
            <a:extLst>
              <a:ext uri="{FF2B5EF4-FFF2-40B4-BE49-F238E27FC236}">
                <a16:creationId xmlns:a16="http://schemas.microsoft.com/office/drawing/2014/main" id="{778B74A3-04DE-2F26-8367-32CCCE1AC7C8}"/>
              </a:ext>
            </a:extLst>
          </p:cNvPr>
          <p:cNvSpPr>
            <a:spLocks noGrp="1"/>
          </p:cNvSpPr>
          <p:nvPr>
            <p:ph idx="1"/>
          </p:nvPr>
        </p:nvSpPr>
        <p:spPr>
          <a:xfrm>
            <a:off x="1470454" y="1168842"/>
            <a:ext cx="10169611" cy="5462546"/>
          </a:xfrm>
        </p:spPr>
        <p:txBody>
          <a:bodyPr>
            <a:normAutofit/>
          </a:bodyPr>
          <a:lstStyle/>
          <a:p>
            <a:pPr marL="0" marR="0" indent="0">
              <a:lnSpc>
                <a:spcPct val="115000"/>
              </a:lnSpc>
              <a:spcBef>
                <a:spcPts val="0"/>
              </a:spcBef>
              <a:buNone/>
            </a:pPr>
            <a:r>
              <a:rPr lang="en-US" sz="3200" b="1" kern="100" dirty="0">
                <a:effectLst/>
                <a:ea typeface="Aptos" panose="020B0004020202020204" pitchFamily="34" charset="0"/>
                <a:cs typeface="Times New Roman" panose="02020603050405020304" pitchFamily="18" charset="0"/>
              </a:rPr>
              <a:t>The CSW is the largest annual gathering on </a:t>
            </a:r>
          </a:p>
          <a:p>
            <a:pPr marL="0" marR="0" indent="0">
              <a:lnSpc>
                <a:spcPct val="115000"/>
              </a:lnSpc>
              <a:spcBef>
                <a:spcPts val="0"/>
              </a:spcBef>
              <a:buNone/>
            </a:pPr>
            <a:r>
              <a:rPr lang="en-US" sz="3200" b="1" kern="100" dirty="0">
                <a:effectLst/>
                <a:ea typeface="Aptos" panose="020B0004020202020204" pitchFamily="34" charset="0"/>
                <a:cs typeface="Times New Roman" panose="02020603050405020304" pitchFamily="18" charset="0"/>
              </a:rPr>
              <a:t>women’s rights worldwide, and is the principal </a:t>
            </a:r>
          </a:p>
          <a:p>
            <a:pPr marL="0" marR="0" indent="0">
              <a:lnSpc>
                <a:spcPct val="115000"/>
              </a:lnSpc>
              <a:spcBef>
                <a:spcPts val="0"/>
              </a:spcBef>
              <a:buNone/>
            </a:pPr>
            <a:r>
              <a:rPr lang="en-US" sz="3200" b="1" kern="100" dirty="0">
                <a:effectLst/>
                <a:ea typeface="Aptos" panose="020B0004020202020204" pitchFamily="34" charset="0"/>
                <a:cs typeface="Times New Roman" panose="02020603050405020304" pitchFamily="18" charset="0"/>
              </a:rPr>
              <a:t>global intergovernmental body exclusively dedicated to the promotion of gender equality and the empowerment of women. The CSW is instrumental in promoting women’s rights, documenting the reality of women’s lives throughout the world, and shaping global standards on gender equality and the empowerment of women.</a:t>
            </a:r>
          </a:p>
        </p:txBody>
      </p:sp>
    </p:spTree>
    <p:extLst>
      <p:ext uri="{BB962C8B-B14F-4D97-AF65-F5344CB8AC3E}">
        <p14:creationId xmlns:p14="http://schemas.microsoft.com/office/powerpoint/2010/main" val="606547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2929C-5D7E-31E8-4AF0-257194E6DA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488415-2FF9-734F-06ED-CF38996B89C9}"/>
              </a:ext>
            </a:extLst>
          </p:cNvPr>
          <p:cNvSpPr>
            <a:spLocks noGrp="1"/>
          </p:cNvSpPr>
          <p:nvPr>
            <p:ph type="title"/>
          </p:nvPr>
        </p:nvSpPr>
        <p:spPr/>
        <p:txBody>
          <a:bodyPr>
            <a:normAutofit/>
          </a:bodyPr>
          <a:lstStyle/>
          <a:p>
            <a:pPr algn="ctr"/>
            <a:r>
              <a:rPr lang="en-US" sz="3600" b="1" dirty="0">
                <a:solidFill>
                  <a:srgbClr val="6F2B10"/>
                </a:solidFill>
              </a:rPr>
              <a:t>Sustainable Development Goals</a:t>
            </a:r>
          </a:p>
        </p:txBody>
      </p:sp>
      <p:sp>
        <p:nvSpPr>
          <p:cNvPr id="3" name="Text Placeholder 2">
            <a:extLst>
              <a:ext uri="{FF2B5EF4-FFF2-40B4-BE49-F238E27FC236}">
                <a16:creationId xmlns:a16="http://schemas.microsoft.com/office/drawing/2014/main" id="{E42AF26F-C49F-DBCE-B640-B8CFF5DC92C0}"/>
              </a:ext>
            </a:extLst>
          </p:cNvPr>
          <p:cNvSpPr>
            <a:spLocks noGrp="1"/>
          </p:cNvSpPr>
          <p:nvPr>
            <p:ph idx="1"/>
          </p:nvPr>
        </p:nvSpPr>
        <p:spPr>
          <a:xfrm>
            <a:off x="1470454" y="1301919"/>
            <a:ext cx="10169611" cy="4995514"/>
          </a:xfrm>
        </p:spPr>
        <p:txBody>
          <a:bodyPr>
            <a:normAutofit/>
          </a:bodyPr>
          <a:lstStyle/>
          <a:p>
            <a:pPr marL="0" marR="0">
              <a:lnSpc>
                <a:spcPct val="115000"/>
              </a:lnSpc>
              <a:spcBef>
                <a:spcPts val="0"/>
              </a:spcBef>
              <a:buNone/>
            </a:pPr>
            <a:r>
              <a:rPr lang="en-US" sz="2800" b="1" kern="100" dirty="0">
                <a:effectLst/>
                <a:ea typeface="Aptos" panose="020B0004020202020204" pitchFamily="34" charset="0"/>
                <a:cs typeface="Times New Roman" panose="02020603050405020304" pitchFamily="18" charset="0"/>
              </a:rPr>
              <a:t>The Beijing Declaration and Platform for Action, </a:t>
            </a:r>
          </a:p>
          <a:p>
            <a:pPr marL="0" marR="0">
              <a:lnSpc>
                <a:spcPct val="115000"/>
              </a:lnSpc>
              <a:spcBef>
                <a:spcPts val="0"/>
              </a:spcBef>
              <a:buNone/>
            </a:pPr>
            <a:r>
              <a:rPr lang="en-US" sz="2800" b="1" kern="100" dirty="0">
                <a:effectLst/>
                <a:ea typeface="Aptos" panose="020B0004020202020204" pitchFamily="34" charset="0"/>
                <a:cs typeface="Times New Roman" panose="02020603050405020304" pitchFamily="18" charset="0"/>
              </a:rPr>
              <a:t>adopted at the Fourth World Conference on Women </a:t>
            </a:r>
          </a:p>
          <a:p>
            <a:pPr marL="0" marR="0">
              <a:lnSpc>
                <a:spcPct val="115000"/>
              </a:lnSpc>
              <a:spcBef>
                <a:spcPts val="0"/>
              </a:spcBef>
              <a:buNone/>
            </a:pPr>
            <a:r>
              <a:rPr lang="en-US" sz="2800" b="1" kern="100" dirty="0">
                <a:effectLst/>
                <a:ea typeface="Aptos" panose="020B0004020202020204" pitchFamily="34" charset="0"/>
                <a:cs typeface="Times New Roman" panose="02020603050405020304" pitchFamily="18" charset="0"/>
              </a:rPr>
              <a:t>in 1995 in Beijing, China, by 189 governments, remains the most progressive and widely endorsed blueprint for women’s and girls’ rights worldwide. The Platform guides policies, programs and investment that impact critical areas of our lives, such as: education, health, peace, media, political participation, economic empowerment, and the elimination of violence against women and girls. Addressing these issues is urgent, with just five years left to achieve the Sustainable Development Goals.</a:t>
            </a:r>
          </a:p>
        </p:txBody>
      </p:sp>
    </p:spTree>
    <p:extLst>
      <p:ext uri="{BB962C8B-B14F-4D97-AF65-F5344CB8AC3E}">
        <p14:creationId xmlns:p14="http://schemas.microsoft.com/office/powerpoint/2010/main" val="4111913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D5CB6-2807-AB95-DBB2-A023D10729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527989-60D7-16AA-189E-0044A75FF945}"/>
              </a:ext>
            </a:extLst>
          </p:cNvPr>
          <p:cNvSpPr>
            <a:spLocks noGrp="1"/>
          </p:cNvSpPr>
          <p:nvPr>
            <p:ph type="title"/>
          </p:nvPr>
        </p:nvSpPr>
        <p:spPr/>
        <p:txBody>
          <a:bodyPr>
            <a:normAutofit/>
          </a:bodyPr>
          <a:lstStyle/>
          <a:p>
            <a:pPr algn="ctr"/>
            <a:r>
              <a:rPr lang="en-US" sz="3600" b="1" dirty="0">
                <a:solidFill>
                  <a:srgbClr val="6F2B10"/>
                </a:solidFill>
              </a:rPr>
              <a:t>We Will Not Go Back!</a:t>
            </a:r>
          </a:p>
        </p:txBody>
      </p:sp>
      <p:sp>
        <p:nvSpPr>
          <p:cNvPr id="3" name="Text Placeholder 2">
            <a:extLst>
              <a:ext uri="{FF2B5EF4-FFF2-40B4-BE49-F238E27FC236}">
                <a16:creationId xmlns:a16="http://schemas.microsoft.com/office/drawing/2014/main" id="{E032F030-7C04-B3D4-8EB5-BEACD3A8F852}"/>
              </a:ext>
            </a:extLst>
          </p:cNvPr>
          <p:cNvSpPr>
            <a:spLocks noGrp="1"/>
          </p:cNvSpPr>
          <p:nvPr>
            <p:ph idx="1"/>
          </p:nvPr>
        </p:nvSpPr>
        <p:spPr>
          <a:xfrm>
            <a:off x="1413304" y="1867397"/>
            <a:ext cx="10169611" cy="4818007"/>
          </a:xfrm>
        </p:spPr>
        <p:txBody>
          <a:bodyPr>
            <a:normAutofit/>
          </a:bodyPr>
          <a:lstStyle/>
          <a:p>
            <a:pPr marL="0" marR="0" indent="0">
              <a:lnSpc>
                <a:spcPct val="115000"/>
              </a:lnSpc>
              <a:spcBef>
                <a:spcPts val="0"/>
              </a:spcBef>
              <a:buNone/>
            </a:pPr>
            <a:r>
              <a:rPr lang="en-US" b="1" kern="100" dirty="0">
                <a:effectLst/>
                <a:ea typeface="Aptos" panose="020B0004020202020204" pitchFamily="34" charset="0"/>
                <a:cs typeface="Times New Roman" panose="02020603050405020304" pitchFamily="18" charset="0"/>
              </a:rPr>
              <a:t>In a </a:t>
            </a:r>
            <a:r>
              <a:rPr lang="en-US" b="1" kern="100" dirty="0">
                <a:ea typeface="Aptos" panose="020B0004020202020204" pitchFamily="34" charset="0"/>
                <a:cs typeface="Times New Roman" panose="02020603050405020304" pitchFamily="18" charset="0"/>
              </a:rPr>
              <a:t>March 2025 speech to the UN, </a:t>
            </a:r>
            <a:r>
              <a:rPr lang="en-US" b="1" kern="100" dirty="0">
                <a:effectLst/>
                <a:ea typeface="Aptos" panose="020B0004020202020204" pitchFamily="34" charset="0"/>
                <a:cs typeface="Times New Roman" panose="02020603050405020304" pitchFamily="18" charset="0"/>
              </a:rPr>
              <a:t>United Nations Secretary-General Antonio Guterres noted that</a:t>
            </a:r>
            <a:r>
              <a:rPr lang="en-US" b="1" kern="100" dirty="0">
                <a:ea typeface="Aptos" panose="020B0004020202020204" pitchFamily="34" charset="0"/>
                <a:cs typeface="Times New Roman" panose="02020603050405020304" pitchFamily="18" charset="0"/>
              </a:rPr>
              <a:t> gender equality is “vanishing before our eyes” and </a:t>
            </a:r>
            <a:r>
              <a:rPr lang="en-US" b="1" kern="100" dirty="0">
                <a:effectLst/>
                <a:ea typeface="Aptos" panose="020B0004020202020204" pitchFamily="34" charset="0"/>
                <a:cs typeface="Times New Roman" panose="02020603050405020304" pitchFamily="18" charset="0"/>
              </a:rPr>
              <a:t> women’s rights are being “abused, threatened and violated” around the world.  He opined that gender equality won’t be achieved for</a:t>
            </a:r>
            <a:r>
              <a:rPr lang="en-US" b="1" kern="100" dirty="0">
                <a:ea typeface="Aptos" panose="020B0004020202020204" pitchFamily="34" charset="0"/>
                <a:cs typeface="Times New Roman" panose="02020603050405020304" pitchFamily="18" charset="0"/>
              </a:rPr>
              <a:t> another</a:t>
            </a:r>
            <a:r>
              <a:rPr lang="en-US" b="1" kern="100" dirty="0">
                <a:effectLst/>
                <a:ea typeface="Aptos" panose="020B0004020202020204" pitchFamily="34" charset="0"/>
                <a:cs typeface="Times New Roman" panose="02020603050405020304" pitchFamily="18" charset="0"/>
              </a:rPr>
              <a:t> 300 years on the current track. </a:t>
            </a:r>
          </a:p>
        </p:txBody>
      </p:sp>
    </p:spTree>
    <p:extLst>
      <p:ext uri="{BB962C8B-B14F-4D97-AF65-F5344CB8AC3E}">
        <p14:creationId xmlns:p14="http://schemas.microsoft.com/office/powerpoint/2010/main" val="3666999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5518C-7FAC-FCA0-A6A3-9B98E02016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6D82B2-1C35-B63D-618F-2D0ECB9E19AD}"/>
              </a:ext>
            </a:extLst>
          </p:cNvPr>
          <p:cNvSpPr>
            <a:spLocks noGrp="1"/>
          </p:cNvSpPr>
          <p:nvPr>
            <p:ph type="title"/>
          </p:nvPr>
        </p:nvSpPr>
        <p:spPr/>
        <p:txBody>
          <a:bodyPr>
            <a:normAutofit/>
          </a:bodyPr>
          <a:lstStyle/>
          <a:p>
            <a:pPr algn="ctr"/>
            <a:r>
              <a:rPr lang="en-US" sz="3600" b="1" dirty="0">
                <a:solidFill>
                  <a:srgbClr val="6F2B10"/>
                </a:solidFill>
              </a:rPr>
              <a:t>Rollback of Women’s Rights Globally</a:t>
            </a:r>
          </a:p>
        </p:txBody>
      </p:sp>
      <p:sp>
        <p:nvSpPr>
          <p:cNvPr id="3" name="Text Placeholder 2">
            <a:extLst>
              <a:ext uri="{FF2B5EF4-FFF2-40B4-BE49-F238E27FC236}">
                <a16:creationId xmlns:a16="http://schemas.microsoft.com/office/drawing/2014/main" id="{E29E14A7-C5C7-ACE5-77DF-D637C9D4714A}"/>
              </a:ext>
            </a:extLst>
          </p:cNvPr>
          <p:cNvSpPr>
            <a:spLocks noGrp="1"/>
          </p:cNvSpPr>
          <p:nvPr>
            <p:ph idx="1"/>
          </p:nvPr>
        </p:nvSpPr>
        <p:spPr>
          <a:xfrm>
            <a:off x="1470454" y="1190601"/>
            <a:ext cx="8245046" cy="5240541"/>
          </a:xfrm>
        </p:spPr>
        <p:txBody>
          <a:bodyPr>
            <a:normAutofit/>
          </a:bodyPr>
          <a:lstStyle/>
          <a:p>
            <a:pPr marL="0" marR="0">
              <a:lnSpc>
                <a:spcPct val="115000"/>
              </a:lnSpc>
              <a:spcBef>
                <a:spcPts val="0"/>
              </a:spcBef>
              <a:buNone/>
            </a:pPr>
            <a:r>
              <a:rPr lang="en-US" sz="2400" b="1" kern="100" dirty="0">
                <a:effectLst/>
                <a:ea typeface="Aptos" panose="020B0004020202020204" pitchFamily="34" charset="0"/>
                <a:cs typeface="Times New Roman" panose="02020603050405020304" pitchFamily="18" charset="0"/>
              </a:rPr>
              <a:t>In February 2025, ZI issue a statement addressing the rollback of women’s rights saying:</a:t>
            </a:r>
          </a:p>
          <a:p>
            <a:pPr marL="0" marR="0">
              <a:lnSpc>
                <a:spcPct val="115000"/>
              </a:lnSpc>
              <a:spcBef>
                <a:spcPts val="0"/>
              </a:spcBef>
              <a:buNone/>
            </a:pPr>
            <a:endParaRPr lang="en-US" sz="1200" b="1" kern="100" dirty="0">
              <a:effectLst/>
              <a:ea typeface="Aptos" panose="020B0004020202020204" pitchFamily="34" charset="0"/>
              <a:cs typeface="Times New Roman" panose="02020603050405020304" pitchFamily="18" charset="0"/>
            </a:endParaRPr>
          </a:p>
          <a:p>
            <a:pPr marL="0" marR="0" indent="0">
              <a:lnSpc>
                <a:spcPct val="115000"/>
              </a:lnSpc>
              <a:spcBef>
                <a:spcPts val="0"/>
              </a:spcBef>
              <a:buNone/>
            </a:pPr>
            <a:r>
              <a:rPr lang="en-US" sz="2400" b="1" kern="100" dirty="0">
                <a:effectLst/>
                <a:ea typeface="Aptos" panose="020B0004020202020204" pitchFamily="34" charset="0"/>
                <a:cs typeface="Times New Roman" panose="02020603050405020304" pitchFamily="18" charset="0"/>
              </a:rPr>
              <a:t>Sadly, over the last several years we have witnessed a systematically disturbing rollback of women’s rights globally. These efforts to undermine the rights of women and girls, coupled with the now alarming significant decrease in funding for development aid from the US and several European countries, are both deeply troubling and regressive actions that threaten the fundamental hard-won progress achieved in advancing gender equality, human rights and sustainable goals.</a:t>
            </a:r>
          </a:p>
        </p:txBody>
      </p:sp>
    </p:spTree>
    <p:extLst>
      <p:ext uri="{BB962C8B-B14F-4D97-AF65-F5344CB8AC3E}">
        <p14:creationId xmlns:p14="http://schemas.microsoft.com/office/powerpoint/2010/main" val="2968232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58066-7799-EC3D-5C70-6DBB9C1D87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CFF999-AD91-93F9-F64D-22E7BBD85CCF}"/>
              </a:ext>
            </a:extLst>
          </p:cNvPr>
          <p:cNvSpPr>
            <a:spLocks noGrp="1"/>
          </p:cNvSpPr>
          <p:nvPr>
            <p:ph type="title"/>
          </p:nvPr>
        </p:nvSpPr>
        <p:spPr/>
        <p:txBody>
          <a:bodyPr>
            <a:normAutofit fontScale="90000"/>
          </a:bodyPr>
          <a:lstStyle/>
          <a:p>
            <a:pPr algn="ctr"/>
            <a:r>
              <a:rPr lang="en-US" sz="3600" b="1" dirty="0">
                <a:solidFill>
                  <a:srgbClr val="6F2B10"/>
                </a:solidFill>
              </a:rPr>
              <a:t>Attack on Sustainable Development Goals</a:t>
            </a:r>
          </a:p>
        </p:txBody>
      </p:sp>
      <p:sp>
        <p:nvSpPr>
          <p:cNvPr id="3" name="Text Placeholder 2">
            <a:extLst>
              <a:ext uri="{FF2B5EF4-FFF2-40B4-BE49-F238E27FC236}">
                <a16:creationId xmlns:a16="http://schemas.microsoft.com/office/drawing/2014/main" id="{351B20C1-5C91-3D5D-604B-B46BCDDC805E}"/>
              </a:ext>
            </a:extLst>
          </p:cNvPr>
          <p:cNvSpPr>
            <a:spLocks noGrp="1"/>
          </p:cNvSpPr>
          <p:nvPr>
            <p:ph idx="1"/>
          </p:nvPr>
        </p:nvSpPr>
        <p:spPr>
          <a:xfrm>
            <a:off x="1470455" y="1336872"/>
            <a:ext cx="10169611" cy="4828053"/>
          </a:xfrm>
        </p:spPr>
        <p:txBody>
          <a:bodyPr>
            <a:normAutofit lnSpcReduction="10000"/>
          </a:bodyPr>
          <a:lstStyle/>
          <a:p>
            <a:pPr marL="0" marR="0">
              <a:lnSpc>
                <a:spcPct val="115000"/>
              </a:lnSpc>
              <a:spcBef>
                <a:spcPts val="0"/>
              </a:spcBef>
              <a:buNone/>
            </a:pPr>
            <a:r>
              <a:rPr lang="en-US" sz="2800" b="1" kern="100" dirty="0">
                <a:effectLst/>
                <a:ea typeface="Aptos" panose="020B0004020202020204" pitchFamily="34" charset="0"/>
                <a:cs typeface="Times New Roman" panose="02020603050405020304" pitchFamily="18" charset="0"/>
              </a:rPr>
              <a:t>On March 4, 2025 the US voted against and </a:t>
            </a:r>
          </a:p>
          <a:p>
            <a:pPr marL="0" marR="0">
              <a:lnSpc>
                <a:spcPct val="115000"/>
              </a:lnSpc>
              <a:spcBef>
                <a:spcPts val="0"/>
              </a:spcBef>
              <a:buNone/>
            </a:pPr>
            <a:r>
              <a:rPr lang="en-US" sz="2800" b="1" kern="100" dirty="0">
                <a:effectLst/>
                <a:ea typeface="Aptos" panose="020B0004020202020204" pitchFamily="34" charset="0"/>
                <a:cs typeface="Times New Roman" panose="02020603050405020304" pitchFamily="18" charset="0"/>
              </a:rPr>
              <a:t>denounced the resolution that promoted climate </a:t>
            </a:r>
          </a:p>
          <a:p>
            <a:pPr marL="0" marR="0">
              <a:lnSpc>
                <a:spcPct val="115000"/>
              </a:lnSpc>
              <a:spcBef>
                <a:spcPts val="0"/>
              </a:spcBef>
              <a:buNone/>
            </a:pPr>
            <a:r>
              <a:rPr lang="en-US" sz="2800" b="1" kern="100" dirty="0">
                <a:effectLst/>
                <a:ea typeface="Aptos" panose="020B0004020202020204" pitchFamily="34" charset="0"/>
                <a:cs typeface="Times New Roman" panose="02020603050405020304" pitchFamily="18" charset="0"/>
              </a:rPr>
              <a:t>action and gender equality and withdrew from the </a:t>
            </a:r>
          </a:p>
          <a:p>
            <a:pPr marL="0" marR="0">
              <a:lnSpc>
                <a:spcPct val="115000"/>
              </a:lnSpc>
              <a:spcBef>
                <a:spcPts val="0"/>
              </a:spcBef>
              <a:buNone/>
            </a:pPr>
            <a:r>
              <a:rPr lang="en-US" sz="2800" b="1" kern="100" dirty="0">
                <a:effectLst/>
                <a:ea typeface="Aptos" panose="020B0004020202020204" pitchFamily="34" charset="0"/>
                <a:cs typeface="Times New Roman" panose="02020603050405020304" pitchFamily="18" charset="0"/>
              </a:rPr>
              <a:t>Paris Climate Agreement.  </a:t>
            </a:r>
          </a:p>
          <a:p>
            <a:pPr marL="0" marR="0">
              <a:lnSpc>
                <a:spcPct val="115000"/>
              </a:lnSpc>
              <a:spcBef>
                <a:spcPts val="0"/>
              </a:spcBef>
              <a:buNone/>
            </a:pPr>
            <a:endParaRPr lang="en-US" sz="2800" b="1" kern="100" dirty="0">
              <a:ea typeface="Aptos" panose="020B0004020202020204" pitchFamily="34" charset="0"/>
              <a:cs typeface="Times New Roman" panose="02020603050405020304" pitchFamily="18" charset="0"/>
            </a:endParaRPr>
          </a:p>
          <a:p>
            <a:pPr marL="0" marR="0">
              <a:lnSpc>
                <a:spcPct val="115000"/>
              </a:lnSpc>
              <a:spcBef>
                <a:spcPts val="0"/>
              </a:spcBef>
              <a:buNone/>
            </a:pPr>
            <a:r>
              <a:rPr lang="en-US" sz="2800" b="1" kern="100" dirty="0">
                <a:ea typeface="Aptos" panose="020B0004020202020204" pitchFamily="34" charset="0"/>
                <a:cs typeface="Times New Roman" panose="02020603050405020304" pitchFamily="18" charset="0"/>
              </a:rPr>
              <a:t>Shortly thereafter </a:t>
            </a:r>
            <a:r>
              <a:rPr lang="en-US" sz="2800" b="1" kern="100" dirty="0">
                <a:effectLst/>
                <a:ea typeface="Aptos" panose="020B0004020202020204" pitchFamily="34" charset="0"/>
                <a:cs typeface="Times New Roman" panose="02020603050405020304" pitchFamily="18" charset="0"/>
              </a:rPr>
              <a:t> ZI issued a statement calling for reaffirmed commitment to the SDGs stating that the US withdrawal from its commitment risks reversing decades of hard- won progress and betrays the collective effort to build a just and more peaceful world.</a:t>
            </a:r>
          </a:p>
        </p:txBody>
      </p:sp>
    </p:spTree>
    <p:extLst>
      <p:ext uri="{BB962C8B-B14F-4D97-AF65-F5344CB8AC3E}">
        <p14:creationId xmlns:p14="http://schemas.microsoft.com/office/powerpoint/2010/main" val="4041899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438C1-A161-7565-D091-78CC4BF5F8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3C2681-82A2-4957-4687-14F4BF6F5C50}"/>
              </a:ext>
            </a:extLst>
          </p:cNvPr>
          <p:cNvSpPr>
            <a:spLocks noGrp="1"/>
          </p:cNvSpPr>
          <p:nvPr>
            <p:ph type="title"/>
          </p:nvPr>
        </p:nvSpPr>
        <p:spPr/>
        <p:txBody>
          <a:bodyPr>
            <a:normAutofit/>
          </a:bodyPr>
          <a:lstStyle/>
          <a:p>
            <a:pPr algn="ctr"/>
            <a:r>
              <a:rPr lang="en-US" sz="3600" b="1" dirty="0">
                <a:solidFill>
                  <a:srgbClr val="6F2B10"/>
                </a:solidFill>
              </a:rPr>
              <a:t>WE CANNOT BE SILENT</a:t>
            </a:r>
          </a:p>
        </p:txBody>
      </p:sp>
      <p:sp>
        <p:nvSpPr>
          <p:cNvPr id="3" name="Text Placeholder 2">
            <a:extLst>
              <a:ext uri="{FF2B5EF4-FFF2-40B4-BE49-F238E27FC236}">
                <a16:creationId xmlns:a16="http://schemas.microsoft.com/office/drawing/2014/main" id="{1D67C1F8-E5DE-C7F9-C033-47F72D6FA32C}"/>
              </a:ext>
            </a:extLst>
          </p:cNvPr>
          <p:cNvSpPr>
            <a:spLocks noGrp="1"/>
          </p:cNvSpPr>
          <p:nvPr>
            <p:ph idx="1"/>
          </p:nvPr>
        </p:nvSpPr>
        <p:spPr>
          <a:xfrm>
            <a:off x="1561066" y="1533722"/>
            <a:ext cx="10169611" cy="4828053"/>
          </a:xfrm>
        </p:spPr>
        <p:txBody>
          <a:bodyPr>
            <a:normAutofit/>
          </a:bodyPr>
          <a:lstStyle/>
          <a:p>
            <a:pPr marL="0" marR="0">
              <a:lnSpc>
                <a:spcPct val="107000"/>
              </a:lnSpc>
              <a:spcBef>
                <a:spcPts val="0"/>
              </a:spcBef>
              <a:buNone/>
            </a:pPr>
            <a:r>
              <a:rPr lang="en-US" sz="2600" kern="100" dirty="0">
                <a:effectLst/>
                <a:latin typeface="Aptos" panose="020B0004020202020204" pitchFamily="34" charset="0"/>
                <a:ea typeface="Aptos" panose="020B0004020202020204" pitchFamily="34" charset="0"/>
                <a:cs typeface="Times New Roman" panose="02020603050405020304" pitchFamily="18" charset="0"/>
              </a:rPr>
              <a:t>Pam Perraud, Zonta Club of Houston member, President </a:t>
            </a:r>
          </a:p>
          <a:p>
            <a:pPr marL="0" marR="0">
              <a:lnSpc>
                <a:spcPct val="107000"/>
              </a:lnSpc>
              <a:spcBef>
                <a:spcPts val="0"/>
              </a:spcBef>
              <a:buNone/>
            </a:pPr>
            <a:r>
              <a:rPr lang="en-US" sz="2600" kern="100" dirty="0">
                <a:effectLst/>
                <a:latin typeface="Aptos" panose="020B0004020202020204" pitchFamily="34" charset="0"/>
                <a:ea typeface="Aptos" panose="020B0004020202020204" pitchFamily="34" charset="0"/>
                <a:cs typeface="Times New Roman" panose="02020603050405020304" pitchFamily="18" charset="0"/>
              </a:rPr>
              <a:t>of the US Women’s Caucus and speaker at the March </a:t>
            </a:r>
          </a:p>
          <a:p>
            <a:pPr marL="0" marR="0">
              <a:lnSpc>
                <a:spcPct val="107000"/>
              </a:lnSpc>
              <a:spcBef>
                <a:spcPts val="0"/>
              </a:spcBef>
              <a:buNone/>
            </a:pPr>
            <a:r>
              <a:rPr lang="en-US" sz="2600" kern="100" dirty="0">
                <a:effectLst/>
                <a:latin typeface="Aptos" panose="020B0004020202020204" pitchFamily="34" charset="0"/>
                <a:ea typeface="Aptos" panose="020B0004020202020204" pitchFamily="34" charset="0"/>
                <a:cs typeface="Times New Roman" panose="02020603050405020304" pitchFamily="18" charset="0"/>
              </a:rPr>
              <a:t>2025 CSW voiced her concern that the United States  (although a founding member of the UN) appears to be retreating from its traditional support of UN ideals and vital UH agencies like WHO, UN Population Fund, UNESCO, the Human Rights Council, UN Women, the Paris Climate Agreement and the SDGs, all of which support women around the world.  Pam suggests that this retreat does not serve our country well and will only diminish, not enhance, America’s future role in the world.</a:t>
            </a:r>
            <a:endParaRPr lang="en-US" sz="2600"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53982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DD44E-1DA9-F2D6-00A8-44E2F5048958}"/>
              </a:ext>
            </a:extLst>
          </p:cNvPr>
          <p:cNvSpPr>
            <a:spLocks noGrp="1"/>
          </p:cNvSpPr>
          <p:nvPr>
            <p:ph type="title"/>
          </p:nvPr>
        </p:nvSpPr>
        <p:spPr>
          <a:xfrm>
            <a:off x="1470455" y="426858"/>
            <a:ext cx="8397446" cy="664191"/>
          </a:xfrm>
        </p:spPr>
        <p:txBody>
          <a:bodyPr>
            <a:noAutofit/>
          </a:bodyPr>
          <a:lstStyle/>
          <a:p>
            <a:r>
              <a:rPr lang="en-US" b="1" kern="100" dirty="0">
                <a:solidFill>
                  <a:srgbClr val="6F2B10"/>
                </a:solidFill>
                <a:effectLst/>
                <a:ea typeface="Calibri" panose="020F0502020204030204" pitchFamily="34" charset="0"/>
                <a:cs typeface="Times New Roman" panose="02020603050405020304" pitchFamily="18" charset="0"/>
              </a:rPr>
              <a:t>Zonta International Strategic Plan for 2023 to 2030 for advocacy</a:t>
            </a:r>
            <a:endParaRPr lang="en-US" dirty="0">
              <a:solidFill>
                <a:srgbClr val="6F2B10"/>
              </a:solidFill>
            </a:endParaRPr>
          </a:p>
        </p:txBody>
      </p:sp>
      <p:sp>
        <p:nvSpPr>
          <p:cNvPr id="3" name="Text Placeholder 2">
            <a:extLst>
              <a:ext uri="{FF2B5EF4-FFF2-40B4-BE49-F238E27FC236}">
                <a16:creationId xmlns:a16="http://schemas.microsoft.com/office/drawing/2014/main" id="{E5201338-7366-AEDE-EA0B-435E8B50AF12}"/>
              </a:ext>
            </a:extLst>
          </p:cNvPr>
          <p:cNvSpPr>
            <a:spLocks noGrp="1"/>
          </p:cNvSpPr>
          <p:nvPr>
            <p:ph idx="1"/>
          </p:nvPr>
        </p:nvSpPr>
        <p:spPr>
          <a:xfrm>
            <a:off x="1470455" y="1190601"/>
            <a:ext cx="6778196" cy="4828053"/>
          </a:xfrm>
        </p:spPr>
        <p:txBody>
          <a:bodyPr>
            <a:normAutofit/>
          </a:bodyPr>
          <a:lstStyle/>
          <a:p>
            <a:pPr>
              <a:lnSpc>
                <a:spcPct val="107000"/>
              </a:lnSpc>
              <a:spcBef>
                <a:spcPts val="0"/>
              </a:spcBef>
              <a:buFont typeface="Courier New" panose="02070309020205020404" pitchFamily="49" charset="0"/>
              <a:buChar char="o"/>
            </a:pPr>
            <a:r>
              <a:rPr lang="en-US" sz="2800" b="1" kern="100" dirty="0">
                <a:solidFill>
                  <a:srgbClr val="46551E"/>
                </a:solidFill>
                <a:ea typeface="Calibri" panose="020F0502020204030204" pitchFamily="34" charset="0"/>
                <a:cs typeface="Times New Roman" panose="02020603050405020304" pitchFamily="18" charset="0"/>
              </a:rPr>
              <a:t>G</a:t>
            </a:r>
            <a:r>
              <a:rPr lang="en-US" sz="2800" b="1" kern="100" dirty="0">
                <a:solidFill>
                  <a:srgbClr val="46551E"/>
                </a:solidFill>
                <a:effectLst/>
                <a:ea typeface="Calibri" panose="020F0502020204030204" pitchFamily="34" charset="0"/>
                <a:cs typeface="Times New Roman" panose="02020603050405020304" pitchFamily="18" charset="0"/>
              </a:rPr>
              <a:t>reater focus on Advocacy </a:t>
            </a:r>
          </a:p>
          <a:p>
            <a:pPr lvl="1">
              <a:lnSpc>
                <a:spcPct val="107000"/>
              </a:lnSpc>
              <a:spcBef>
                <a:spcPts val="0"/>
              </a:spcBef>
              <a:buFont typeface="Courier New" panose="02070309020205020404" pitchFamily="49" charset="0"/>
              <a:buChar char="o"/>
            </a:pPr>
            <a:r>
              <a:rPr lang="en-US" sz="2600" b="1" kern="100" dirty="0">
                <a:solidFill>
                  <a:srgbClr val="46551E"/>
                </a:solidFill>
                <a:ea typeface="Calibri" panose="020F0502020204030204" pitchFamily="34" charset="0"/>
                <a:cs typeface="Times New Roman" panose="02020603050405020304" pitchFamily="18" charset="0"/>
              </a:rPr>
              <a:t>W</a:t>
            </a:r>
            <a:r>
              <a:rPr lang="en-US" sz="2600" b="1" kern="100" dirty="0">
                <a:solidFill>
                  <a:srgbClr val="46551E"/>
                </a:solidFill>
                <a:effectLst/>
                <a:ea typeface="Calibri" panose="020F0502020204030204" pitchFamily="34" charset="0"/>
                <a:cs typeface="Times New Roman" panose="02020603050405020304" pitchFamily="18" charset="0"/>
              </a:rPr>
              <a:t>omen should be represented in decision making positions on an equal basis with men.</a:t>
            </a:r>
          </a:p>
          <a:p>
            <a:pPr>
              <a:lnSpc>
                <a:spcPct val="107000"/>
              </a:lnSpc>
              <a:spcBef>
                <a:spcPts val="0"/>
              </a:spcBef>
              <a:buFont typeface="Courier New" panose="02070309020205020404" pitchFamily="49" charset="0"/>
              <a:buChar char="o"/>
            </a:pPr>
            <a:endParaRPr lang="en-US" sz="2800" b="1" kern="100" dirty="0">
              <a:solidFill>
                <a:srgbClr val="46551E"/>
              </a:solidFill>
              <a:effectLst/>
              <a:ea typeface="Calibri" panose="020F0502020204030204" pitchFamily="34" charset="0"/>
              <a:cs typeface="Times New Roman" panose="02020603050405020304" pitchFamily="18" charset="0"/>
            </a:endParaRPr>
          </a:p>
          <a:p>
            <a:pPr>
              <a:lnSpc>
                <a:spcPct val="107000"/>
              </a:lnSpc>
              <a:spcBef>
                <a:spcPts val="0"/>
              </a:spcBef>
              <a:buFont typeface="Courier New" panose="02070309020205020404" pitchFamily="49" charset="0"/>
              <a:buChar char="o"/>
            </a:pPr>
            <a:r>
              <a:rPr lang="en-US" sz="2800" b="1" kern="100" dirty="0">
                <a:solidFill>
                  <a:srgbClr val="46551E"/>
                </a:solidFill>
                <a:ea typeface="Calibri" panose="020F0502020204030204" pitchFamily="34" charset="0"/>
                <a:cs typeface="Times New Roman" panose="02020603050405020304" pitchFamily="18" charset="0"/>
              </a:rPr>
              <a:t>D</a:t>
            </a:r>
            <a:r>
              <a:rPr lang="en-US" sz="2800" b="1" kern="100" dirty="0">
                <a:solidFill>
                  <a:srgbClr val="46551E"/>
                </a:solidFill>
                <a:effectLst/>
                <a:ea typeface="Calibri" panose="020F0502020204030204" pitchFamily="34" charset="0"/>
                <a:cs typeface="Times New Roman" panose="02020603050405020304" pitchFamily="18" charset="0"/>
              </a:rPr>
              <a:t>irect time and resources to Public Relations and Communications</a:t>
            </a:r>
          </a:p>
          <a:p>
            <a:pPr lvl="1">
              <a:lnSpc>
                <a:spcPct val="107000"/>
              </a:lnSpc>
              <a:spcBef>
                <a:spcPts val="0"/>
              </a:spcBef>
              <a:buFont typeface="Courier New" panose="02070309020205020404" pitchFamily="49" charset="0"/>
              <a:buChar char="o"/>
            </a:pPr>
            <a:r>
              <a:rPr lang="en-US" sz="2600" b="1" kern="100" dirty="0">
                <a:solidFill>
                  <a:srgbClr val="46551E"/>
                </a:solidFill>
                <a:ea typeface="Calibri" panose="020F0502020204030204" pitchFamily="34" charset="0"/>
                <a:cs typeface="Times New Roman" panose="02020603050405020304" pitchFamily="18" charset="0"/>
              </a:rPr>
              <a:t>P</a:t>
            </a:r>
            <a:r>
              <a:rPr lang="en-US" sz="2600" b="1" kern="100" dirty="0">
                <a:solidFill>
                  <a:srgbClr val="46551E"/>
                </a:solidFill>
                <a:effectLst/>
                <a:ea typeface="Calibri" panose="020F0502020204030204" pitchFamily="34" charset="0"/>
                <a:cs typeface="Times New Roman" panose="02020603050405020304" pitchFamily="18" charset="0"/>
              </a:rPr>
              <a:t>osition Zonta as an authority on Gender Equality Issues.</a:t>
            </a:r>
            <a:endParaRPr lang="en-US" sz="2600" kern="100" dirty="0">
              <a:solidFill>
                <a:srgbClr val="46551E"/>
              </a:solidFill>
              <a:effectLst/>
              <a:ea typeface="Calibri" panose="020F0502020204030204" pitchFamily="34" charset="0"/>
              <a:cs typeface="Times New Roman" panose="02020603050405020304" pitchFamily="18" charset="0"/>
            </a:endParaRPr>
          </a:p>
        </p:txBody>
      </p:sp>
      <p:pic>
        <p:nvPicPr>
          <p:cNvPr id="1026" name="Picture 2" descr="Notorious RBG: The Life and Times of Ruth Bader Ginsburg ...">
            <a:extLst>
              <a:ext uri="{FF2B5EF4-FFF2-40B4-BE49-F238E27FC236}">
                <a16:creationId xmlns:a16="http://schemas.microsoft.com/office/drawing/2014/main" id="{1666C3FF-CB69-0A55-5119-F99292C73E5A}"/>
              </a:ext>
            </a:extLst>
          </p:cNvPr>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8647113" y="2747963"/>
            <a:ext cx="3195637" cy="377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753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32E07-9CFE-60BA-29AA-4692B0148B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D5AAF2-6403-E023-108F-F57E76A09FC6}"/>
              </a:ext>
            </a:extLst>
          </p:cNvPr>
          <p:cNvSpPr>
            <a:spLocks noGrp="1"/>
          </p:cNvSpPr>
          <p:nvPr>
            <p:ph type="title"/>
          </p:nvPr>
        </p:nvSpPr>
        <p:spPr/>
        <p:txBody>
          <a:bodyPr>
            <a:normAutofit/>
          </a:bodyPr>
          <a:lstStyle/>
          <a:p>
            <a:pPr algn="ctr"/>
            <a:r>
              <a:rPr lang="en-US" sz="3600" b="1" dirty="0">
                <a:solidFill>
                  <a:srgbClr val="6F2B10"/>
                </a:solidFill>
              </a:rPr>
              <a:t>WE CANNOT BE SILENT</a:t>
            </a:r>
          </a:p>
        </p:txBody>
      </p:sp>
      <p:sp>
        <p:nvSpPr>
          <p:cNvPr id="3" name="Text Placeholder 2">
            <a:extLst>
              <a:ext uri="{FF2B5EF4-FFF2-40B4-BE49-F238E27FC236}">
                <a16:creationId xmlns:a16="http://schemas.microsoft.com/office/drawing/2014/main" id="{6CC9633F-FC7B-F2DE-75F5-49CD4D4532B8}"/>
              </a:ext>
            </a:extLst>
          </p:cNvPr>
          <p:cNvSpPr>
            <a:spLocks noGrp="1"/>
          </p:cNvSpPr>
          <p:nvPr>
            <p:ph idx="1"/>
          </p:nvPr>
        </p:nvSpPr>
        <p:spPr>
          <a:xfrm>
            <a:off x="2088117" y="1400372"/>
            <a:ext cx="8503684" cy="4828053"/>
          </a:xfrm>
        </p:spPr>
        <p:txBody>
          <a:bodyPr>
            <a:normAutofit/>
          </a:bodyPr>
          <a:lstStyle/>
          <a:p>
            <a:pPr marL="0" marR="0">
              <a:lnSpc>
                <a:spcPct val="107000"/>
              </a:lnSpc>
              <a:spcAft>
                <a:spcPts val="800"/>
              </a:spcAft>
              <a:buNone/>
            </a:pPr>
            <a:r>
              <a:rPr lang="en-US" sz="2600" kern="100" dirty="0">
                <a:effectLst/>
                <a:latin typeface="Aptos" panose="020B0004020202020204" pitchFamily="34" charset="0"/>
                <a:ea typeface="Aptos" panose="020B0004020202020204" pitchFamily="34" charset="0"/>
                <a:cs typeface="Times New Roman" panose="02020603050405020304" pitchFamily="18" charset="0"/>
              </a:rPr>
              <a:t>On a hopeful note, Pam stated that as a result of these backlashes against women’s rights, there was renewed interest by women’s groups to redouble their effort to “pushback against the pushback” by forming more alliances and promises not remain silent.</a:t>
            </a:r>
          </a:p>
          <a:p>
            <a:pPr marL="0" marR="0">
              <a:lnSpc>
                <a:spcPct val="115000"/>
              </a:lnSpc>
              <a:spcBef>
                <a:spcPts val="0"/>
              </a:spcBef>
              <a:buNone/>
            </a:pPr>
            <a:endParaRPr lang="en-US" sz="2800" b="1"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13262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What Can You Do?"/>
          <p:cNvSpPr txBox="1">
            <a:spLocks noGrp="1"/>
          </p:cNvSpPr>
          <p:nvPr>
            <p:ph type="title"/>
          </p:nvPr>
        </p:nvSpPr>
        <p:spPr>
          <a:prstGeom prst="rect">
            <a:avLst/>
          </a:prstGeom>
        </p:spPr>
        <p:txBody>
          <a:bodyPr>
            <a:normAutofit/>
          </a:bodyPr>
          <a:lstStyle>
            <a:lvl1pPr algn="ctr" defTabSz="859492">
              <a:defRPr sz="4136" b="1" spc="-103">
                <a:solidFill>
                  <a:srgbClr val="6F181A"/>
                </a:solidFill>
              </a:defRPr>
            </a:lvl1pPr>
          </a:lstStyle>
          <a:p>
            <a:r>
              <a:rPr sz="3600" dirty="0"/>
              <a:t>What Can You Do</a:t>
            </a:r>
            <a:r>
              <a:rPr lang="en-US" sz="3600" dirty="0"/>
              <a:t>?</a:t>
            </a:r>
            <a:endParaRPr sz="3600" dirty="0"/>
          </a:p>
        </p:txBody>
      </p:sp>
      <p:sp>
        <p:nvSpPr>
          <p:cNvPr id="141" name="Monthly Advocacy Bulletins…"/>
          <p:cNvSpPr txBox="1">
            <a:spLocks noGrp="1"/>
          </p:cNvSpPr>
          <p:nvPr>
            <p:ph idx="1"/>
          </p:nvPr>
        </p:nvSpPr>
        <p:spPr>
          <a:xfrm>
            <a:off x="1470454" y="2027583"/>
            <a:ext cx="10169610" cy="5136543"/>
          </a:xfrm>
          <a:prstGeom prst="rect">
            <a:avLst/>
          </a:prstGeom>
        </p:spPr>
        <p:txBody>
          <a:bodyPr>
            <a:normAutofit fontScale="92500" lnSpcReduction="10000"/>
          </a:bodyPr>
          <a:lstStyle/>
          <a:p>
            <a:pPr>
              <a:spcBef>
                <a:spcPts val="0"/>
              </a:spcBef>
              <a:spcAft>
                <a:spcPts val="1200"/>
              </a:spcAft>
              <a:buFont typeface="Courier New" panose="02070309020205020404" pitchFamily="49" charset="0"/>
              <a:buChar char="o"/>
              <a:defRPr sz="3500" b="1">
                <a:solidFill>
                  <a:srgbClr val="46551E"/>
                </a:solidFill>
              </a:defRPr>
            </a:pPr>
            <a:r>
              <a:rPr sz="3000" dirty="0"/>
              <a:t>Sign up for Fast Action Fridays—FAF’s—online or </a:t>
            </a:r>
            <a:endParaRPr lang="en-US" sz="3000" dirty="0"/>
          </a:p>
          <a:p>
            <a:pPr marL="0" indent="0">
              <a:spcBef>
                <a:spcPts val="0"/>
              </a:spcBef>
              <a:spcAft>
                <a:spcPts val="1200"/>
              </a:spcAft>
              <a:buNone/>
              <a:defRPr sz="3500" b="1">
                <a:solidFill>
                  <a:srgbClr val="46551E"/>
                </a:solidFill>
              </a:defRPr>
            </a:pPr>
            <a:r>
              <a:rPr lang="en-US" sz="3000" dirty="0"/>
              <a:t>   </a:t>
            </a:r>
            <a:r>
              <a:rPr sz="3000" dirty="0"/>
              <a:t>via text by texting ZONTA to 50457</a:t>
            </a:r>
            <a:endParaRPr lang="en-US" sz="3000" dirty="0"/>
          </a:p>
          <a:p>
            <a:pPr>
              <a:spcBef>
                <a:spcPts val="0"/>
              </a:spcBef>
              <a:spcAft>
                <a:spcPts val="1200"/>
              </a:spcAft>
              <a:buFont typeface="Courier New" panose="02070309020205020404" pitchFamily="49" charset="0"/>
              <a:buChar char="o"/>
              <a:defRPr sz="3500" b="1">
                <a:solidFill>
                  <a:srgbClr val="46551E"/>
                </a:solidFill>
              </a:defRPr>
            </a:pPr>
            <a:r>
              <a:rPr lang="en-US" sz="3000" dirty="0"/>
              <a:t>Zonta USA Caucus website--https://zontausa.org/about-zonta/usa-caucus/#</a:t>
            </a:r>
          </a:p>
          <a:p>
            <a:pPr>
              <a:spcBef>
                <a:spcPts val="0"/>
              </a:spcBef>
              <a:spcAft>
                <a:spcPts val="1200"/>
              </a:spcAft>
              <a:buFont typeface="Courier New" panose="02070309020205020404" pitchFamily="49" charset="0"/>
              <a:buChar char="o"/>
              <a:defRPr sz="3500" b="1">
                <a:solidFill>
                  <a:srgbClr val="46551E"/>
                </a:solidFill>
              </a:defRPr>
            </a:pPr>
            <a:r>
              <a:rPr lang="en-US" sz="3000" kern="100" dirty="0">
                <a:effectLst/>
                <a:ea typeface="Aptos" panose="020B0004020202020204" pitchFamily="34" charset="0"/>
                <a:cs typeface="Times New Roman" panose="02020603050405020304" pitchFamily="18" charset="0"/>
              </a:rPr>
              <a:t>Read the Zonta USA Caucus Advocacy Bulletin which is full of updates and links for action</a:t>
            </a:r>
            <a:endParaRPr sz="3000" u="sng" dirty="0">
              <a:uFill>
                <a:solidFill>
                  <a:schemeClr val="accent3"/>
                </a:solidFill>
              </a:uFill>
              <a:hlinkClick r:id="rId3"/>
            </a:endParaRPr>
          </a:p>
          <a:p>
            <a:pPr>
              <a:spcBef>
                <a:spcPts val="0"/>
              </a:spcBef>
              <a:spcAft>
                <a:spcPts val="1200"/>
              </a:spcAft>
              <a:buFont typeface="Courier New" panose="02070309020205020404" pitchFamily="49" charset="0"/>
              <a:buChar char="o"/>
              <a:defRPr sz="3500" b="1">
                <a:solidFill>
                  <a:srgbClr val="46551E"/>
                </a:solidFill>
              </a:defRPr>
            </a:pPr>
            <a:r>
              <a:rPr lang="en-US" sz="3000" kern="100" dirty="0">
                <a:effectLst/>
                <a:ea typeface="Aptos" panose="020B0004020202020204" pitchFamily="34" charset="0"/>
                <a:cs typeface="Times New Roman" panose="02020603050405020304" pitchFamily="18" charset="0"/>
              </a:rPr>
              <a:t>Mentor a woman or girl; give back</a:t>
            </a:r>
          </a:p>
          <a:p>
            <a:pPr>
              <a:spcBef>
                <a:spcPts val="0"/>
              </a:spcBef>
              <a:spcAft>
                <a:spcPts val="1200"/>
              </a:spcAft>
              <a:buFont typeface="Courier New" panose="02070309020205020404" pitchFamily="49" charset="0"/>
              <a:buChar char="o"/>
              <a:defRPr sz="3500" b="1">
                <a:solidFill>
                  <a:srgbClr val="46551E"/>
                </a:solidFill>
              </a:defRPr>
            </a:pPr>
            <a:r>
              <a:rPr lang="en-US" sz="3000" kern="100" dirty="0">
                <a:effectLst/>
                <a:ea typeface="Aptos" panose="020B0004020202020204" pitchFamily="34" charset="0"/>
                <a:cs typeface="Times New Roman" panose="02020603050405020304" pitchFamily="18" charset="0"/>
              </a:rPr>
              <a:t>Think about the most influential person in your life and share your story</a:t>
            </a:r>
          </a:p>
          <a:p>
            <a:pPr>
              <a:spcBef>
                <a:spcPts val="0"/>
              </a:spcBef>
              <a:spcAft>
                <a:spcPts val="1200"/>
              </a:spcAft>
              <a:buFont typeface="Courier New" panose="02070309020205020404" pitchFamily="49" charset="0"/>
              <a:buChar char="o"/>
              <a:defRPr sz="3500" b="1">
                <a:solidFill>
                  <a:srgbClr val="46551E"/>
                </a:solidFill>
              </a:defRPr>
            </a:pPr>
            <a:r>
              <a:rPr lang="en-US" sz="3000" kern="100" dirty="0">
                <a:effectLst/>
                <a:ea typeface="Aptos" panose="020B0004020202020204" pitchFamily="34" charset="0"/>
                <a:cs typeface="Times New Roman" panose="02020603050405020304" pitchFamily="18" charset="0"/>
              </a:rPr>
              <a:t>Remember if you forget to recognize women/family/children as the nucleus,  the “cell” falls apart</a:t>
            </a:r>
            <a:endParaRPr lang="en-US" sz="3000" dirty="0"/>
          </a:p>
          <a:p>
            <a:pPr marL="350921" indent="-350921">
              <a:buBlip>
                <a:blip r:embed="rId4"/>
              </a:buBlip>
              <a:defRPr sz="3500" b="1">
                <a:solidFill>
                  <a:srgbClr val="46551E"/>
                </a:solidFill>
              </a:defRPr>
            </a:pPr>
            <a:endParaRPr lang="en-US" dirty="0"/>
          </a:p>
          <a:p>
            <a:pPr marL="0" indent="0">
              <a:buNone/>
              <a:defRPr sz="3500" b="1">
                <a:solidFill>
                  <a:srgbClr val="46551E"/>
                </a:solidFill>
              </a:defRPr>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itle 5"/>
          <p:cNvSpPr txBox="1">
            <a:spLocks noGrp="1"/>
          </p:cNvSpPr>
          <p:nvPr>
            <p:ph type="title"/>
          </p:nvPr>
        </p:nvSpPr>
        <p:spPr>
          <a:prstGeom prst="rect">
            <a:avLst/>
          </a:prstGeom>
        </p:spPr>
        <p:txBody>
          <a:bodyPr>
            <a:noAutofit/>
          </a:bodyPr>
          <a:lstStyle>
            <a:lvl1pPr defTabSz="914400">
              <a:defRPr sz="4400" b="1" spc="0">
                <a:solidFill>
                  <a:srgbClr val="6F2B10"/>
                </a:solidFill>
              </a:defRPr>
            </a:lvl1pPr>
          </a:lstStyle>
          <a:p>
            <a:pPr algn="ctr"/>
            <a:r>
              <a:rPr dirty="0"/>
              <a:t>What is </a:t>
            </a:r>
            <a:r>
              <a:rPr dirty="0" err="1"/>
              <a:t>Zonta</a:t>
            </a:r>
            <a:r>
              <a:rPr dirty="0"/>
              <a:t> advocacy?</a:t>
            </a:r>
          </a:p>
        </p:txBody>
      </p:sp>
      <p:sp>
        <p:nvSpPr>
          <p:cNvPr id="117" name="Text Placeholder 6"/>
          <p:cNvSpPr txBox="1">
            <a:spLocks noGrp="1"/>
          </p:cNvSpPr>
          <p:nvPr>
            <p:ph idx="1"/>
          </p:nvPr>
        </p:nvSpPr>
        <p:spPr>
          <a:prstGeom prst="rect">
            <a:avLst/>
          </a:prstGeom>
        </p:spPr>
        <p:txBody>
          <a:bodyPr>
            <a:normAutofit lnSpcReduction="10000"/>
          </a:bodyPr>
          <a:lstStyle/>
          <a:p>
            <a:pPr defTabSz="630936">
              <a:lnSpc>
                <a:spcPct val="81000"/>
              </a:lnSpc>
              <a:spcBef>
                <a:spcPts val="0"/>
              </a:spcBef>
              <a:spcAft>
                <a:spcPts val="3600"/>
              </a:spcAft>
              <a:buSzPct val="60000"/>
              <a:buFont typeface="Courier New" panose="02070309020205020404" pitchFamily="49" charset="0"/>
              <a:buChar char="o"/>
              <a:defRPr sz="2415" b="1">
                <a:solidFill>
                  <a:srgbClr val="46551E"/>
                </a:solidFill>
              </a:defRPr>
            </a:pPr>
            <a:r>
              <a:rPr lang="en-US" sz="3200" i="0" u="none" strike="noStrike" baseline="0" dirty="0">
                <a:solidFill>
                  <a:schemeClr val="tx1"/>
                </a:solidFill>
              </a:rPr>
              <a:t>ADVOCACY</a:t>
            </a:r>
            <a:r>
              <a:rPr lang="en-US" sz="3200" i="0" u="none" strike="noStrike" baseline="0" dirty="0">
                <a:solidFill>
                  <a:srgbClr val="46551E"/>
                </a:solidFill>
              </a:rPr>
              <a:t>: the expression of support for, or opposition to, a cause, argument or proposal.</a:t>
            </a:r>
          </a:p>
          <a:p>
            <a:pPr defTabSz="630936">
              <a:lnSpc>
                <a:spcPct val="81000"/>
              </a:lnSpc>
              <a:spcBef>
                <a:spcPts val="0"/>
              </a:spcBef>
              <a:spcAft>
                <a:spcPts val="3600"/>
              </a:spcAft>
              <a:buSzPct val="60000"/>
              <a:buFont typeface="Courier New" panose="02070309020205020404" pitchFamily="49" charset="0"/>
              <a:buChar char="o"/>
              <a:defRPr sz="2415" b="1">
                <a:solidFill>
                  <a:srgbClr val="46551E"/>
                </a:solidFill>
              </a:defRPr>
            </a:pPr>
            <a:r>
              <a:rPr lang="en-US" sz="3200" i="0" u="none" strike="noStrike" baseline="0" dirty="0">
                <a:solidFill>
                  <a:srgbClr val="46551E"/>
                </a:solidFill>
              </a:rPr>
              <a:t>Advocacy may include influencing: </a:t>
            </a:r>
          </a:p>
          <a:p>
            <a:pPr marL="0" indent="0" algn="ctr" defTabSz="630936">
              <a:lnSpc>
                <a:spcPct val="81000"/>
              </a:lnSpc>
              <a:spcBef>
                <a:spcPts val="0"/>
              </a:spcBef>
              <a:spcAft>
                <a:spcPts val="3600"/>
              </a:spcAft>
              <a:buSzPct val="60000"/>
              <a:buNone/>
              <a:defRPr sz="2415" b="1">
                <a:solidFill>
                  <a:srgbClr val="46551E"/>
                </a:solidFill>
              </a:defRPr>
            </a:pPr>
            <a:r>
              <a:rPr lang="en-US" sz="3200" i="0" u="none" strike="noStrike" baseline="0" dirty="0">
                <a:solidFill>
                  <a:schemeClr val="tx1"/>
                </a:solidFill>
              </a:rPr>
              <a:t>LAWS, LEGISLATION OR ATTITUDES</a:t>
            </a:r>
            <a:r>
              <a:rPr lang="en-US" sz="3200" i="0" u="none" strike="noStrike" baseline="0" dirty="0">
                <a:solidFill>
                  <a:srgbClr val="46551E"/>
                </a:solidFill>
              </a:rPr>
              <a:t>. </a:t>
            </a:r>
          </a:p>
          <a:p>
            <a:pPr defTabSz="630936">
              <a:lnSpc>
                <a:spcPct val="81000"/>
              </a:lnSpc>
              <a:spcBef>
                <a:spcPts val="0"/>
              </a:spcBef>
              <a:spcAft>
                <a:spcPts val="3600"/>
              </a:spcAft>
              <a:buSzPct val="60000"/>
              <a:buFont typeface="Courier New" panose="02070309020205020404" pitchFamily="49" charset="0"/>
              <a:buChar char="o"/>
              <a:defRPr sz="2415" b="1">
                <a:solidFill>
                  <a:srgbClr val="46551E"/>
                </a:solidFill>
              </a:defRPr>
            </a:pPr>
            <a:r>
              <a:rPr lang="en-US" sz="3200" i="0" u="none" strike="noStrike" baseline="0" dirty="0">
                <a:solidFill>
                  <a:srgbClr val="46551E"/>
                </a:solidFill>
              </a:rPr>
              <a:t>Zonta advocacy is an action taken in the public interest or for the greater good with respect to advancing the status of women and girls and their human rights. </a:t>
            </a:r>
            <a:endParaRPr lang="en-US" sz="3200" dirty="0">
              <a:solidFill>
                <a:srgbClr val="46551E"/>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15F04-AA8E-3103-56C9-97F5ED729AC5}"/>
              </a:ext>
            </a:extLst>
          </p:cNvPr>
          <p:cNvSpPr>
            <a:spLocks noGrp="1"/>
          </p:cNvSpPr>
          <p:nvPr>
            <p:ph type="title"/>
          </p:nvPr>
        </p:nvSpPr>
        <p:spPr>
          <a:xfrm>
            <a:off x="1470455" y="426858"/>
            <a:ext cx="9838896" cy="664191"/>
          </a:xfrm>
        </p:spPr>
        <p:txBody>
          <a:bodyPr>
            <a:noAutofit/>
          </a:bodyPr>
          <a:lstStyle/>
          <a:p>
            <a:r>
              <a:rPr lang="en-US" b="1" kern="100" dirty="0">
                <a:solidFill>
                  <a:srgbClr val="6F2B10"/>
                </a:solidFill>
                <a:effectLst/>
                <a:ea typeface="Calibri" panose="020F0502020204030204" pitchFamily="34" charset="0"/>
                <a:cs typeface="Times New Roman" panose="02020603050405020304" pitchFamily="18" charset="0"/>
              </a:rPr>
              <a:t>Zonta International 2024-2026 Biennium</a:t>
            </a:r>
            <a:endParaRPr lang="en-US" dirty="0">
              <a:solidFill>
                <a:srgbClr val="6F2B10"/>
              </a:solidFill>
            </a:endParaRPr>
          </a:p>
        </p:txBody>
      </p:sp>
      <p:sp>
        <p:nvSpPr>
          <p:cNvPr id="3" name="Text Placeholder 2">
            <a:extLst>
              <a:ext uri="{FF2B5EF4-FFF2-40B4-BE49-F238E27FC236}">
                <a16:creationId xmlns:a16="http://schemas.microsoft.com/office/drawing/2014/main" id="{E9019518-6D44-B8E8-11D8-8CD8B7CC1A0C}"/>
              </a:ext>
            </a:extLst>
          </p:cNvPr>
          <p:cNvSpPr>
            <a:spLocks noGrp="1"/>
          </p:cNvSpPr>
          <p:nvPr>
            <p:ph idx="1"/>
          </p:nvPr>
        </p:nvSpPr>
        <p:spPr/>
        <p:txBody>
          <a:bodyPr>
            <a:normAutofit/>
          </a:bodyPr>
          <a:lstStyle/>
          <a:p>
            <a:pPr marL="0" indent="0" algn="ctr">
              <a:spcAft>
                <a:spcPts val="3000"/>
              </a:spcAft>
              <a:buNone/>
            </a:pPr>
            <a:r>
              <a:rPr lang="en-US" sz="3600" b="1" i="0" u="none" strike="noStrike" baseline="0" dirty="0">
                <a:solidFill>
                  <a:srgbClr val="46551E"/>
                </a:solidFill>
              </a:rPr>
              <a:t>Four Focus Areas for Advocacy. </a:t>
            </a:r>
          </a:p>
          <a:p>
            <a:pPr marL="0" indent="0" algn="ctr">
              <a:spcAft>
                <a:spcPts val="3000"/>
              </a:spcAft>
              <a:buNone/>
            </a:pPr>
            <a:r>
              <a:rPr lang="en-US" sz="3600" b="1" i="0" u="none" strike="noStrike" baseline="0" dirty="0">
                <a:solidFill>
                  <a:srgbClr val="46551E"/>
                </a:solidFill>
              </a:rPr>
              <a:t>Four Shared Moments of Activism. </a:t>
            </a:r>
          </a:p>
          <a:p>
            <a:pPr marL="0" indent="0" algn="ctr">
              <a:spcAft>
                <a:spcPts val="3000"/>
              </a:spcAft>
              <a:buNone/>
            </a:pPr>
            <a:r>
              <a:rPr lang="en-US" sz="3600" b="1" i="0" u="none" strike="noStrike" baseline="0" dirty="0">
                <a:solidFill>
                  <a:srgbClr val="46551E"/>
                </a:solidFill>
              </a:rPr>
              <a:t>Four New Initiatives. </a:t>
            </a:r>
            <a:endParaRPr lang="en-US" sz="3600" b="1" dirty="0">
              <a:solidFill>
                <a:srgbClr val="46551E"/>
              </a:solidFill>
            </a:endParaRPr>
          </a:p>
        </p:txBody>
      </p:sp>
    </p:spTree>
    <p:extLst>
      <p:ext uri="{BB962C8B-B14F-4D97-AF65-F5344CB8AC3E}">
        <p14:creationId xmlns:p14="http://schemas.microsoft.com/office/powerpoint/2010/main" val="1409388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EA6E9-2DF3-07DA-FF45-EEE34DB8CF26}"/>
              </a:ext>
            </a:extLst>
          </p:cNvPr>
          <p:cNvSpPr>
            <a:spLocks noGrp="1"/>
          </p:cNvSpPr>
          <p:nvPr>
            <p:ph type="title"/>
          </p:nvPr>
        </p:nvSpPr>
        <p:spPr/>
        <p:txBody>
          <a:bodyPr>
            <a:noAutofit/>
          </a:bodyPr>
          <a:lstStyle/>
          <a:p>
            <a:r>
              <a:rPr lang="en-US" sz="4000" b="1" dirty="0">
                <a:solidFill>
                  <a:srgbClr val="6F2B10"/>
                </a:solidFill>
              </a:rPr>
              <a:t>Zonta International Four Focus Areas</a:t>
            </a:r>
          </a:p>
        </p:txBody>
      </p:sp>
      <p:sp>
        <p:nvSpPr>
          <p:cNvPr id="3" name="Text Placeholder 2">
            <a:extLst>
              <a:ext uri="{FF2B5EF4-FFF2-40B4-BE49-F238E27FC236}">
                <a16:creationId xmlns:a16="http://schemas.microsoft.com/office/drawing/2014/main" id="{BD9A0C51-7AE8-6B2E-7CAE-89DAFFB064A0}"/>
              </a:ext>
            </a:extLst>
          </p:cNvPr>
          <p:cNvSpPr>
            <a:spLocks noGrp="1"/>
          </p:cNvSpPr>
          <p:nvPr>
            <p:ph idx="1"/>
          </p:nvPr>
        </p:nvSpPr>
        <p:spPr/>
        <p:txBody>
          <a:bodyPr>
            <a:normAutofit/>
          </a:bodyPr>
          <a:lstStyle/>
          <a:p>
            <a:pPr>
              <a:spcAft>
                <a:spcPts val="1800"/>
              </a:spcAft>
              <a:buFont typeface="Courier New" panose="02070309020205020404" pitchFamily="49" charset="0"/>
              <a:buChar char="o"/>
            </a:pPr>
            <a:r>
              <a:rPr lang="en-US" sz="4000" b="1" dirty="0">
                <a:solidFill>
                  <a:srgbClr val="46551E"/>
                </a:solidFill>
              </a:rPr>
              <a:t>Eliminating Violence Against Women</a:t>
            </a:r>
          </a:p>
          <a:p>
            <a:pPr>
              <a:spcAft>
                <a:spcPts val="1800"/>
              </a:spcAft>
              <a:buFont typeface="Courier New" panose="02070309020205020404" pitchFamily="49" charset="0"/>
              <a:buChar char="o"/>
            </a:pPr>
            <a:r>
              <a:rPr lang="en-US" sz="4000" b="1" dirty="0">
                <a:solidFill>
                  <a:srgbClr val="46551E"/>
                </a:solidFill>
              </a:rPr>
              <a:t>Climate Justice</a:t>
            </a:r>
          </a:p>
          <a:p>
            <a:pPr>
              <a:spcAft>
                <a:spcPts val="1800"/>
              </a:spcAft>
              <a:buFont typeface="Courier New" panose="02070309020205020404" pitchFamily="49" charset="0"/>
              <a:buChar char="o"/>
            </a:pPr>
            <a:r>
              <a:rPr lang="en-US" sz="4000" b="1" dirty="0">
                <a:solidFill>
                  <a:srgbClr val="46551E"/>
                </a:solidFill>
              </a:rPr>
              <a:t>Women in Decision-Making</a:t>
            </a:r>
          </a:p>
          <a:p>
            <a:pPr>
              <a:spcAft>
                <a:spcPts val="1800"/>
              </a:spcAft>
              <a:buFont typeface="Courier New" panose="02070309020205020404" pitchFamily="49" charset="0"/>
              <a:buChar char="o"/>
            </a:pPr>
            <a:r>
              <a:rPr lang="en-US" sz="4000" b="1" dirty="0">
                <a:solidFill>
                  <a:srgbClr val="46551E"/>
                </a:solidFill>
              </a:rPr>
              <a:t>Education Equality</a:t>
            </a:r>
          </a:p>
        </p:txBody>
      </p:sp>
    </p:spTree>
    <p:extLst>
      <p:ext uri="{BB962C8B-B14F-4D97-AF65-F5344CB8AC3E}">
        <p14:creationId xmlns:p14="http://schemas.microsoft.com/office/powerpoint/2010/main" val="4268371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C2D9C-829C-F20D-5DBD-E5E0C6FBAB1D}"/>
              </a:ext>
            </a:extLst>
          </p:cNvPr>
          <p:cNvSpPr>
            <a:spLocks noGrp="1"/>
          </p:cNvSpPr>
          <p:nvPr>
            <p:ph type="title"/>
          </p:nvPr>
        </p:nvSpPr>
        <p:spPr>
          <a:xfrm>
            <a:off x="1489504" y="649108"/>
            <a:ext cx="10169611" cy="664191"/>
          </a:xfrm>
        </p:spPr>
        <p:txBody>
          <a:bodyPr>
            <a:noAutofit/>
          </a:bodyPr>
          <a:lstStyle/>
          <a:p>
            <a:r>
              <a:rPr lang="en-US" sz="4000" b="1" i="0" u="none" strike="noStrike" baseline="0" dirty="0">
                <a:solidFill>
                  <a:srgbClr val="6F2B10"/>
                </a:solidFill>
              </a:rPr>
              <a:t>Eliminating Violenc</a:t>
            </a:r>
            <a:r>
              <a:rPr lang="en-US" sz="4000" b="1" dirty="0">
                <a:solidFill>
                  <a:srgbClr val="6F2B10"/>
                </a:solidFill>
              </a:rPr>
              <a:t>e Against Women</a:t>
            </a:r>
            <a:endParaRPr lang="en-US" sz="4000" dirty="0">
              <a:solidFill>
                <a:srgbClr val="6F2B10"/>
              </a:solidFill>
            </a:endParaRPr>
          </a:p>
        </p:txBody>
      </p:sp>
      <p:sp>
        <p:nvSpPr>
          <p:cNvPr id="3" name="Text Placeholder 2">
            <a:extLst>
              <a:ext uri="{FF2B5EF4-FFF2-40B4-BE49-F238E27FC236}">
                <a16:creationId xmlns:a16="http://schemas.microsoft.com/office/drawing/2014/main" id="{F63847B6-EE69-742B-6C9F-54E51795FC21}"/>
              </a:ext>
            </a:extLst>
          </p:cNvPr>
          <p:cNvSpPr>
            <a:spLocks noGrp="1"/>
          </p:cNvSpPr>
          <p:nvPr>
            <p:ph idx="1"/>
          </p:nvPr>
        </p:nvSpPr>
        <p:spPr>
          <a:xfrm>
            <a:off x="1749855" y="1203301"/>
            <a:ext cx="5203396" cy="5464199"/>
          </a:xfrm>
        </p:spPr>
        <p:txBody>
          <a:bodyPr>
            <a:noAutofit/>
          </a:bodyPr>
          <a:lstStyle/>
          <a:p>
            <a:pPr marL="0" indent="0">
              <a:buNone/>
            </a:pPr>
            <a:r>
              <a:rPr lang="en-US" sz="2800" b="1" i="0" u="none" strike="noStrike" baseline="0" dirty="0">
                <a:solidFill>
                  <a:srgbClr val="46551E"/>
                </a:solidFill>
              </a:rPr>
              <a:t>The Zonta Says NO to Violence Against Women campaign is a platform throughout the year for </a:t>
            </a:r>
            <a:r>
              <a:rPr lang="en-US" sz="2800" b="1" i="0" u="none" strike="noStrike" baseline="0" dirty="0" err="1">
                <a:solidFill>
                  <a:srgbClr val="46551E"/>
                </a:solidFill>
              </a:rPr>
              <a:t>Zontians</a:t>
            </a:r>
            <a:r>
              <a:rPr lang="en-US" sz="2800" b="1" i="0" u="none" strike="noStrike" baseline="0" dirty="0">
                <a:solidFill>
                  <a:srgbClr val="46551E"/>
                </a:solidFill>
              </a:rPr>
              <a:t> to speak up to promote the human rights of women and girls and end gender-based violence. This campaign is highlighted during the 16 Days of Activism between 25 November and 10 December. </a:t>
            </a:r>
            <a:endParaRPr lang="en-US" sz="2800" b="1" dirty="0">
              <a:solidFill>
                <a:srgbClr val="46551E"/>
              </a:solidFill>
            </a:endParaRPr>
          </a:p>
        </p:txBody>
      </p:sp>
      <p:pic>
        <p:nvPicPr>
          <p:cNvPr id="7" name="Picture 6">
            <a:extLst>
              <a:ext uri="{FF2B5EF4-FFF2-40B4-BE49-F238E27FC236}">
                <a16:creationId xmlns:a16="http://schemas.microsoft.com/office/drawing/2014/main" id="{9BB53DA7-6F17-D918-68BE-BB724E74319F}"/>
              </a:ext>
            </a:extLst>
          </p:cNvPr>
          <p:cNvPicPr>
            <a:picLocks noChangeAspect="1"/>
          </p:cNvPicPr>
          <p:nvPr/>
        </p:nvPicPr>
        <p:blipFill>
          <a:blip r:embed="rId3"/>
          <a:stretch>
            <a:fillRect/>
          </a:stretch>
        </p:blipFill>
        <p:spPr>
          <a:xfrm>
            <a:off x="7296150" y="2943261"/>
            <a:ext cx="4613089" cy="3075393"/>
          </a:xfrm>
          <a:prstGeom prst="rect">
            <a:avLst/>
          </a:prstGeom>
        </p:spPr>
      </p:pic>
    </p:spTree>
    <p:extLst>
      <p:ext uri="{BB962C8B-B14F-4D97-AF65-F5344CB8AC3E}">
        <p14:creationId xmlns:p14="http://schemas.microsoft.com/office/powerpoint/2010/main" val="3475909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6B435-0975-1AB2-4831-6B8C1A0DC3AD}"/>
              </a:ext>
            </a:extLst>
          </p:cNvPr>
          <p:cNvSpPr>
            <a:spLocks noGrp="1"/>
          </p:cNvSpPr>
          <p:nvPr>
            <p:ph type="title"/>
          </p:nvPr>
        </p:nvSpPr>
        <p:spPr/>
        <p:txBody>
          <a:bodyPr>
            <a:noAutofit/>
          </a:bodyPr>
          <a:lstStyle/>
          <a:p>
            <a:r>
              <a:rPr lang="en-US" sz="4400" b="1" dirty="0">
                <a:solidFill>
                  <a:srgbClr val="6F2B10"/>
                </a:solidFill>
              </a:rPr>
              <a:t>Climate Justice</a:t>
            </a:r>
          </a:p>
        </p:txBody>
      </p:sp>
      <p:sp>
        <p:nvSpPr>
          <p:cNvPr id="3" name="Text Placeholder 2">
            <a:extLst>
              <a:ext uri="{FF2B5EF4-FFF2-40B4-BE49-F238E27FC236}">
                <a16:creationId xmlns:a16="http://schemas.microsoft.com/office/drawing/2014/main" id="{6903F053-1E95-849C-8C7A-534372314077}"/>
              </a:ext>
            </a:extLst>
          </p:cNvPr>
          <p:cNvSpPr>
            <a:spLocks noGrp="1"/>
          </p:cNvSpPr>
          <p:nvPr>
            <p:ph idx="1"/>
          </p:nvPr>
        </p:nvSpPr>
        <p:spPr>
          <a:xfrm>
            <a:off x="1931169" y="1476351"/>
            <a:ext cx="5053832" cy="4530749"/>
          </a:xfrm>
        </p:spPr>
        <p:txBody>
          <a:bodyPr>
            <a:normAutofit/>
          </a:bodyPr>
          <a:lstStyle/>
          <a:p>
            <a:pPr marL="0" indent="0">
              <a:buNone/>
            </a:pPr>
            <a:r>
              <a:rPr lang="en-US" sz="3200" b="1" i="0" u="none" strike="noStrike" baseline="0" dirty="0">
                <a:solidFill>
                  <a:srgbClr val="46551E"/>
                </a:solidFill>
              </a:rPr>
              <a:t>The Zonta Says NOW to Gender-Equal Climate Action campaign focuses on how climate change is increasing gender inequality. This campaign advocates to end the gender-related consequences of climate change. </a:t>
            </a:r>
            <a:endParaRPr lang="en-US" sz="3200" b="1" dirty="0">
              <a:solidFill>
                <a:srgbClr val="46551E"/>
              </a:solidFill>
            </a:endParaRPr>
          </a:p>
        </p:txBody>
      </p:sp>
      <p:pic>
        <p:nvPicPr>
          <p:cNvPr id="5" name="Picture 4">
            <a:extLst>
              <a:ext uri="{FF2B5EF4-FFF2-40B4-BE49-F238E27FC236}">
                <a16:creationId xmlns:a16="http://schemas.microsoft.com/office/drawing/2014/main" id="{4CD1E58E-06A1-EFD3-1B55-7B8C1BC5729C}"/>
              </a:ext>
            </a:extLst>
          </p:cNvPr>
          <p:cNvPicPr>
            <a:picLocks noChangeAspect="1"/>
          </p:cNvPicPr>
          <p:nvPr/>
        </p:nvPicPr>
        <p:blipFill>
          <a:blip r:embed="rId3"/>
          <a:stretch>
            <a:fillRect/>
          </a:stretch>
        </p:blipFill>
        <p:spPr>
          <a:xfrm>
            <a:off x="7415038" y="3124170"/>
            <a:ext cx="4245324" cy="3177360"/>
          </a:xfrm>
          <a:prstGeom prst="rect">
            <a:avLst/>
          </a:prstGeom>
        </p:spPr>
      </p:pic>
      <p:sp>
        <p:nvSpPr>
          <p:cNvPr id="6" name="TextBox 5">
            <a:extLst>
              <a:ext uri="{FF2B5EF4-FFF2-40B4-BE49-F238E27FC236}">
                <a16:creationId xmlns:a16="http://schemas.microsoft.com/office/drawing/2014/main" id="{6425ADD2-BEBD-4A98-AA8D-A69D1132E576}"/>
              </a:ext>
            </a:extLst>
          </p:cNvPr>
          <p:cNvSpPr txBox="1"/>
          <p:nvPr/>
        </p:nvSpPr>
        <p:spPr>
          <a:xfrm>
            <a:off x="6509708" y="758953"/>
            <a:ext cx="3553761" cy="461665"/>
          </a:xfrm>
          <a:prstGeom prst="rect">
            <a:avLst/>
          </a:prstGeom>
          <a:noFill/>
        </p:spPr>
        <p:txBody>
          <a:bodyPr wrap="square" rtlCol="0">
            <a:spAutoFit/>
          </a:bodyPr>
          <a:lstStyle/>
          <a:p>
            <a:r>
              <a:rPr lang="en-US" sz="2400" dirty="0">
                <a:hlinkClick r:id="rId4"/>
              </a:rPr>
              <a:t>Zonta Says NOW Link</a:t>
            </a:r>
            <a:endParaRPr lang="en-US" sz="2400" dirty="0"/>
          </a:p>
        </p:txBody>
      </p:sp>
    </p:spTree>
    <p:extLst>
      <p:ext uri="{BB962C8B-B14F-4D97-AF65-F5344CB8AC3E}">
        <p14:creationId xmlns:p14="http://schemas.microsoft.com/office/powerpoint/2010/main" val="1852084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990D2-F225-B935-179A-B29B910B9DB3}"/>
              </a:ext>
            </a:extLst>
          </p:cNvPr>
          <p:cNvSpPr>
            <a:spLocks noGrp="1"/>
          </p:cNvSpPr>
          <p:nvPr>
            <p:ph type="title"/>
          </p:nvPr>
        </p:nvSpPr>
        <p:spPr/>
        <p:txBody>
          <a:bodyPr>
            <a:noAutofit/>
          </a:bodyPr>
          <a:lstStyle/>
          <a:p>
            <a:r>
              <a:rPr lang="en-US" sz="4400" b="1" dirty="0">
                <a:solidFill>
                  <a:srgbClr val="6F2B10"/>
                </a:solidFill>
              </a:rPr>
              <a:t>Women in Decision-Making</a:t>
            </a:r>
          </a:p>
        </p:txBody>
      </p:sp>
      <p:sp>
        <p:nvSpPr>
          <p:cNvPr id="3" name="Text Placeholder 2">
            <a:extLst>
              <a:ext uri="{FF2B5EF4-FFF2-40B4-BE49-F238E27FC236}">
                <a16:creationId xmlns:a16="http://schemas.microsoft.com/office/drawing/2014/main" id="{F888DA11-57F8-CA0C-0B56-B7A0429CC767}"/>
              </a:ext>
            </a:extLst>
          </p:cNvPr>
          <p:cNvSpPr>
            <a:spLocks noGrp="1"/>
          </p:cNvSpPr>
          <p:nvPr>
            <p:ph idx="1"/>
          </p:nvPr>
        </p:nvSpPr>
        <p:spPr>
          <a:xfrm>
            <a:off x="1781605" y="1171551"/>
            <a:ext cx="4625546" cy="5419749"/>
          </a:xfrm>
        </p:spPr>
        <p:txBody>
          <a:bodyPr>
            <a:noAutofit/>
          </a:bodyPr>
          <a:lstStyle/>
          <a:p>
            <a:pPr marL="0" indent="0">
              <a:buNone/>
            </a:pPr>
            <a:r>
              <a:rPr lang="en-US" sz="3200" b="1" i="0" u="none" strike="noStrike" baseline="0" dirty="0">
                <a:solidFill>
                  <a:srgbClr val="46551E"/>
                </a:solidFill>
              </a:rPr>
              <a:t>Zonta advocates for women to have a seat at the decision-making tables to ensure that women’s voices are heard on local, national and international issues affecting their lives, livelihoods and the environment. </a:t>
            </a:r>
            <a:endParaRPr lang="en-US" sz="3200" b="1" dirty="0">
              <a:solidFill>
                <a:srgbClr val="46551E"/>
              </a:solidFill>
            </a:endParaRPr>
          </a:p>
        </p:txBody>
      </p:sp>
      <p:pic>
        <p:nvPicPr>
          <p:cNvPr id="5" name="Picture 4">
            <a:extLst>
              <a:ext uri="{FF2B5EF4-FFF2-40B4-BE49-F238E27FC236}">
                <a16:creationId xmlns:a16="http://schemas.microsoft.com/office/drawing/2014/main" id="{CDC69B36-2838-CE5A-F53B-64C6B532BF9C}"/>
              </a:ext>
            </a:extLst>
          </p:cNvPr>
          <p:cNvPicPr>
            <a:picLocks noChangeAspect="1"/>
          </p:cNvPicPr>
          <p:nvPr/>
        </p:nvPicPr>
        <p:blipFill>
          <a:blip r:embed="rId3"/>
          <a:stretch>
            <a:fillRect/>
          </a:stretch>
        </p:blipFill>
        <p:spPr>
          <a:xfrm>
            <a:off x="6508750" y="2498648"/>
            <a:ext cx="5324915" cy="3799490"/>
          </a:xfrm>
          <a:prstGeom prst="rect">
            <a:avLst/>
          </a:prstGeom>
        </p:spPr>
      </p:pic>
    </p:spTree>
    <p:extLst>
      <p:ext uri="{BB962C8B-B14F-4D97-AF65-F5344CB8AC3E}">
        <p14:creationId xmlns:p14="http://schemas.microsoft.com/office/powerpoint/2010/main" val="883792039"/>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1695</TotalTime>
  <Words>1706</Words>
  <Application>Microsoft Office PowerPoint</Application>
  <PresentationFormat>Widescreen</PresentationFormat>
  <Paragraphs>129</Paragraphs>
  <Slides>31</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Aptos</vt:lpstr>
      <vt:lpstr>Calibri</vt:lpstr>
      <vt:lpstr>Corbel</vt:lpstr>
      <vt:lpstr>Courier New</vt:lpstr>
      <vt:lpstr>Wingdings 2</vt:lpstr>
      <vt:lpstr>Frame</vt:lpstr>
      <vt:lpstr>Welcome to the Zonta International  District 10 2026 Area Meetings</vt:lpstr>
      <vt:lpstr>Agenda</vt:lpstr>
      <vt:lpstr>Zonta International Strategic Plan for 2023 to 2030 for advocacy</vt:lpstr>
      <vt:lpstr>What is Zonta advocacy?</vt:lpstr>
      <vt:lpstr>Zonta International 2024-2026 Biennium</vt:lpstr>
      <vt:lpstr>Zonta International Four Focus Areas</vt:lpstr>
      <vt:lpstr>Eliminating Violence Against Women</vt:lpstr>
      <vt:lpstr>Climate Justice</vt:lpstr>
      <vt:lpstr>Women in Decision-Making</vt:lpstr>
      <vt:lpstr>Education Equality</vt:lpstr>
      <vt:lpstr>ZI Four Shared Moments of Activism</vt:lpstr>
      <vt:lpstr>INTERNATIONAL WOMEN’S DAY / ZONTA ROSE DAY</vt:lpstr>
      <vt:lpstr>Earth Day</vt:lpstr>
      <vt:lpstr>International Day of the Girl Child</vt:lpstr>
      <vt:lpstr>16 Days of Activism / Zonta Says No</vt:lpstr>
      <vt:lpstr>Zonta International: Four New Initiatives </vt:lpstr>
      <vt:lpstr>Zonta Virtual Advocacy Series</vt:lpstr>
      <vt:lpstr>Zonta Podcast</vt:lpstr>
      <vt:lpstr>Zonta Advocacy Training Program</vt:lpstr>
      <vt:lpstr>New Zonta Caucuses and Alliances</vt:lpstr>
      <vt:lpstr>Zonta USA Caucus</vt:lpstr>
      <vt:lpstr>USA Caucus Focus Areas 2024-2026 </vt:lpstr>
      <vt:lpstr>Zonta – United Nations</vt:lpstr>
      <vt:lpstr>CSW</vt:lpstr>
      <vt:lpstr>Sustainable Development Goals</vt:lpstr>
      <vt:lpstr>We Will Not Go Back!</vt:lpstr>
      <vt:lpstr>Rollback of Women’s Rights Globally</vt:lpstr>
      <vt:lpstr>Attack on Sustainable Development Goals</vt:lpstr>
      <vt:lpstr>WE CANNOT BE SILENT</vt:lpstr>
      <vt:lpstr>WE CANNOT BE SILENT</vt:lpstr>
      <vt:lpstr>What Can You 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Judith Kautz</dc:creator>
  <cp:lastModifiedBy>Mary Quinn</cp:lastModifiedBy>
  <cp:revision>48</cp:revision>
  <dcterms:created xsi:type="dcterms:W3CDTF">2019-02-18T18:48:09Z</dcterms:created>
  <dcterms:modified xsi:type="dcterms:W3CDTF">2026-03-04T16:39:19Z</dcterms:modified>
</cp:coreProperties>
</file>