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56" r:id="rId2"/>
    <p:sldId id="319" r:id="rId3"/>
    <p:sldId id="325" r:id="rId4"/>
    <p:sldId id="326" r:id="rId5"/>
    <p:sldId id="327" r:id="rId6"/>
    <p:sldId id="328" r:id="rId7"/>
    <p:sldId id="329" r:id="rId8"/>
    <p:sldId id="330" r:id="rId9"/>
    <p:sldId id="331" r:id="rId10"/>
    <p:sldId id="332" r:id="rId11"/>
    <p:sldId id="333" r:id="rId12"/>
    <p:sldId id="334" r:id="rId13"/>
    <p:sldId id="337" r:id="rId14"/>
    <p:sldId id="335" r:id="rId15"/>
    <p:sldId id="336" r:id="rId16"/>
    <p:sldId id="340" r:id="rId17"/>
    <p:sldId id="338" r:id="rId18"/>
    <p:sldId id="341" r:id="rId19"/>
    <p:sldId id="342" r:id="rId20"/>
    <p:sldId id="343" r:id="rId21"/>
    <p:sldId id="34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9FE"/>
    <a:srgbClr val="B8E0FE"/>
    <a:srgbClr val="B7D4FF"/>
    <a:srgbClr val="FFE3AB"/>
    <a:srgbClr val="FFEEBD"/>
    <a:srgbClr val="FCD6B6"/>
    <a:srgbClr val="740000"/>
    <a:srgbClr val="800000"/>
    <a:srgbClr val="FCCDA6"/>
    <a:srgbClr val="FAA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331" autoAdjust="0"/>
    <p:restoredTop sz="94660"/>
  </p:normalViewPr>
  <p:slideViewPr>
    <p:cSldViewPr snapToGrid="0">
      <p:cViewPr varScale="1">
        <p:scale>
          <a:sx n="74" d="100"/>
          <a:sy n="74" d="100"/>
        </p:scale>
        <p:origin x="840" y="283"/>
      </p:cViewPr>
      <p:guideLst/>
    </p:cSldViewPr>
  </p:slideViewPr>
  <p:notesTextViewPr>
    <p:cViewPr>
      <p:scale>
        <a:sx n="1" d="1"/>
        <a:sy n="1" d="1"/>
      </p:scale>
      <p:origin x="0" y="0"/>
    </p:cViewPr>
  </p:notesTextViewPr>
  <p:notesViewPr>
    <p:cSldViewPr snapToGrid="0">
      <p:cViewPr>
        <p:scale>
          <a:sx n="90" d="100"/>
          <a:sy n="90" d="100"/>
        </p:scale>
        <p:origin x="261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D2E27-4E68-4D25-A127-07AED0CFE263}"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9CB1C-F75A-44FC-86C6-19AB2EF4E18E}" type="slidenum">
              <a:rPr lang="en-US" smtClean="0"/>
              <a:t>‹#›</a:t>
            </a:fld>
            <a:endParaRPr lang="en-US"/>
          </a:p>
        </p:txBody>
      </p:sp>
    </p:spTree>
    <p:extLst>
      <p:ext uri="{BB962C8B-B14F-4D97-AF65-F5344CB8AC3E}">
        <p14:creationId xmlns:p14="http://schemas.microsoft.com/office/powerpoint/2010/main" val="327925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to the Treasurer’s Segment and More Fun!</a:t>
            </a:r>
          </a:p>
          <a:p>
            <a:endParaRPr lang="en-US" dirty="0"/>
          </a:p>
          <a:p>
            <a:r>
              <a:rPr lang="en-US" b="1" dirty="0"/>
              <a:t>How Many of You  pay attention to your Club’s financial statements?  </a:t>
            </a:r>
          </a:p>
          <a:p>
            <a:endParaRPr lang="en-US" b="1" dirty="0"/>
          </a:p>
          <a:p>
            <a:r>
              <a:rPr lang="en-US" b="1" dirty="0"/>
              <a:t>Do you participate in the budget process?  Do you pay attention to the Budget vs Actuals during the year?  If not you, then WHO?</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1</a:t>
            </a:fld>
            <a:endParaRPr lang="en-US"/>
          </a:p>
        </p:txBody>
      </p:sp>
    </p:spTree>
    <p:extLst>
      <p:ext uri="{BB962C8B-B14F-4D97-AF65-F5344CB8AC3E}">
        <p14:creationId xmlns:p14="http://schemas.microsoft.com/office/powerpoint/2010/main" val="69479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Financial reports</a:t>
            </a:r>
            <a:endParaRPr lang="en-US" sz="1050" dirty="0"/>
          </a:p>
          <a:p>
            <a:pPr lvl="1"/>
            <a:r>
              <a:rPr lang="en-US" dirty="0"/>
              <a:t>Prepare financial reports. </a:t>
            </a:r>
            <a:endParaRPr lang="en-US" sz="1050" dirty="0"/>
          </a:p>
          <a:p>
            <a:pPr lvl="1"/>
            <a:r>
              <a:rPr lang="en-US" dirty="0"/>
              <a:t>Financial Position</a:t>
            </a:r>
            <a:endParaRPr lang="en-US" sz="1050" dirty="0"/>
          </a:p>
          <a:p>
            <a:pPr lvl="2"/>
            <a:r>
              <a:rPr lang="en-US" dirty="0"/>
              <a:t>Assets (own) This may be only cash which will match net assets.</a:t>
            </a:r>
            <a:endParaRPr lang="en-US" sz="1050" dirty="0"/>
          </a:p>
          <a:p>
            <a:pPr lvl="2"/>
            <a:r>
              <a:rPr lang="en-US" dirty="0"/>
              <a:t>Liabilities (owe)</a:t>
            </a:r>
            <a:endParaRPr lang="en-US" sz="1050" dirty="0"/>
          </a:p>
          <a:p>
            <a:pPr lvl="2"/>
            <a:r>
              <a:rPr lang="en-US" dirty="0"/>
              <a:t>Net assets (difference)</a:t>
            </a:r>
            <a:endParaRPr lang="en-US" sz="1050" dirty="0"/>
          </a:p>
          <a:p>
            <a:pPr lvl="1"/>
            <a:r>
              <a:rPr lang="en-US" dirty="0"/>
              <a:t>Activity</a:t>
            </a:r>
            <a:endParaRPr lang="en-US" sz="1050" dirty="0"/>
          </a:p>
          <a:p>
            <a:pPr lvl="2"/>
            <a:r>
              <a:rPr lang="en-US" dirty="0"/>
              <a:t>Revenues </a:t>
            </a:r>
            <a:endParaRPr lang="en-US" sz="1050" dirty="0"/>
          </a:p>
          <a:p>
            <a:pPr lvl="2"/>
            <a:r>
              <a:rPr lang="en-US" dirty="0"/>
              <a:t>Expenses </a:t>
            </a:r>
            <a:endParaRPr lang="en-US" sz="1050" dirty="0"/>
          </a:p>
          <a:p>
            <a:r>
              <a:rPr lang="en-US" dirty="0"/>
              <a:t>Compared to Budget – it is important to compare numbers to budget and watch revenue the same way that you watch expenses. The problem that clubs can experience is they are staying within the budgeted expenses, but the membership decreases significantly over 3 or 4 years, and adjustments were not made to spending. </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10</a:t>
            </a:fld>
            <a:endParaRPr lang="en-US"/>
          </a:p>
        </p:txBody>
      </p:sp>
    </p:spTree>
    <p:extLst>
      <p:ext uri="{BB962C8B-B14F-4D97-AF65-F5344CB8AC3E}">
        <p14:creationId xmlns:p14="http://schemas.microsoft.com/office/powerpoint/2010/main" val="3657337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Financial reports</a:t>
            </a:r>
            <a:endParaRPr lang="en-US" sz="1100" dirty="0"/>
          </a:p>
          <a:p>
            <a:pPr lvl="1"/>
            <a:r>
              <a:rPr lang="en-US" dirty="0"/>
              <a:t>Accurate records</a:t>
            </a:r>
            <a:endParaRPr lang="en-US" sz="1100" dirty="0"/>
          </a:p>
          <a:p>
            <a:pPr marL="1085850" lvl="2" indent="-171450">
              <a:buFont typeface="Arial" panose="020B0604020202020204" pitchFamily="34" charset="0"/>
              <a:buChar char="•"/>
            </a:pPr>
            <a:r>
              <a:rPr lang="en-US" dirty="0"/>
              <a:t>Reminder - separate service from club activities</a:t>
            </a:r>
            <a:endParaRPr lang="en-US" sz="1100" dirty="0"/>
          </a:p>
          <a:p>
            <a:pPr marL="1085850" lvl="2" indent="-171450">
              <a:buFont typeface="Arial" panose="020B0604020202020204" pitchFamily="34" charset="0"/>
              <a:buChar char="•"/>
            </a:pPr>
            <a:r>
              <a:rPr lang="en-US" dirty="0"/>
              <a:t>Reconcile bank statements to financial records to ascertain all activity is recorded.</a:t>
            </a:r>
            <a:endParaRPr lang="en-US" sz="1100" dirty="0"/>
          </a:p>
          <a:p>
            <a:pPr lvl="1"/>
            <a:r>
              <a:rPr lang="en-US" dirty="0"/>
              <a:t>Tracking activity</a:t>
            </a:r>
            <a:endParaRPr lang="en-US" sz="1100" dirty="0"/>
          </a:p>
          <a:p>
            <a:pPr marL="1085850" lvl="2" indent="-171450">
              <a:buFont typeface="Arial" panose="020B0604020202020204" pitchFamily="34" charset="0"/>
              <a:buChar char="•"/>
            </a:pPr>
            <a:r>
              <a:rPr lang="en-US" dirty="0"/>
              <a:t>Manual ledgers. For those of us that have been around awhile, we use to use green ledger paper for everything accounting.</a:t>
            </a:r>
            <a:endParaRPr lang="en-US" sz="1100" dirty="0"/>
          </a:p>
          <a:p>
            <a:pPr marL="1085850" lvl="2" indent="-171450">
              <a:buFont typeface="Arial" panose="020B0604020202020204" pitchFamily="34" charset="0"/>
              <a:buChar char="•"/>
            </a:pPr>
            <a:r>
              <a:rPr lang="en-US" dirty="0"/>
              <a:t>Spreadsheets. Can be adequate if reconciliations are used for cash..</a:t>
            </a:r>
            <a:endParaRPr lang="en-US" sz="1100" dirty="0"/>
          </a:p>
          <a:p>
            <a:pPr marL="1085850" lvl="2" indent="-171450">
              <a:buFont typeface="Arial" panose="020B0604020202020204" pitchFamily="34" charset="0"/>
              <a:buChar char="•"/>
            </a:pPr>
            <a:r>
              <a:rPr lang="en-US" dirty="0"/>
              <a:t>Software. If the organization is a 501 c3, discounts may be available through Tech Soup. </a:t>
            </a:r>
          </a:p>
          <a:p>
            <a:pPr lvl="1"/>
            <a:r>
              <a:rPr lang="en-US" dirty="0"/>
              <a:t>Monitoring</a:t>
            </a:r>
            <a:endParaRPr lang="en-US" sz="1100" dirty="0"/>
          </a:p>
          <a:p>
            <a:pPr marL="1085850" lvl="2" indent="-171450">
              <a:buFont typeface="Arial" panose="020B0604020202020204" pitchFamily="34" charset="0"/>
              <a:buChar char="•"/>
            </a:pPr>
            <a:r>
              <a:rPr lang="en-US" dirty="0"/>
              <a:t>Verify funds available before spending money</a:t>
            </a:r>
            <a:endParaRPr lang="en-US" sz="1100" dirty="0"/>
          </a:p>
          <a:p>
            <a:pPr marL="1085850" lvl="2" indent="-171450">
              <a:buFont typeface="Arial" panose="020B0604020202020204" pitchFamily="34" charset="0"/>
              <a:buChar char="•"/>
            </a:pPr>
            <a:r>
              <a:rPr lang="en-US" dirty="0"/>
              <a:t>This is worth repeating - Watch both expenses and revenues</a:t>
            </a:r>
            <a:endParaRPr lang="en-US" sz="1100" dirty="0"/>
          </a:p>
          <a:p>
            <a:pPr lvl="1"/>
            <a:r>
              <a:rPr lang="en-US" dirty="0"/>
              <a:t>Reserves</a:t>
            </a:r>
            <a:endParaRPr lang="en-US" sz="1100" dirty="0"/>
          </a:p>
          <a:p>
            <a:pPr lvl="2"/>
            <a:r>
              <a:rPr lang="en-US" dirty="0"/>
              <a:t>Reserves are monies kept strengthening financial position. Example A deficit had been created because fundraising goals were not met. Established a fundraising policy to raise funds one year and distribute the following year.</a:t>
            </a:r>
            <a:endParaRPr lang="en-US" sz="1050" dirty="0"/>
          </a:p>
        </p:txBody>
      </p:sp>
      <p:sp>
        <p:nvSpPr>
          <p:cNvPr id="4" name="Slide Number Placeholder 3"/>
          <p:cNvSpPr>
            <a:spLocks noGrp="1"/>
          </p:cNvSpPr>
          <p:nvPr>
            <p:ph type="sldNum" sz="quarter" idx="5"/>
          </p:nvPr>
        </p:nvSpPr>
        <p:spPr/>
        <p:txBody>
          <a:bodyPr/>
          <a:lstStyle/>
          <a:p>
            <a:fld id="{C979CB1C-F75A-44FC-86C6-19AB2EF4E18E}" type="slidenum">
              <a:rPr lang="en-US" smtClean="0"/>
              <a:t>11</a:t>
            </a:fld>
            <a:endParaRPr lang="en-US"/>
          </a:p>
        </p:txBody>
      </p:sp>
    </p:spTree>
    <p:extLst>
      <p:ext uri="{BB962C8B-B14F-4D97-AF65-F5344CB8AC3E}">
        <p14:creationId xmlns:p14="http://schemas.microsoft.com/office/powerpoint/2010/main" val="229789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Audit, review or compilation</a:t>
            </a:r>
            <a:endParaRPr lang="en-US" sz="1050" dirty="0"/>
          </a:p>
          <a:p>
            <a:pPr lvl="1"/>
            <a:r>
              <a:rPr lang="en-US" dirty="0"/>
              <a:t>Zonta International Bylaws</a:t>
            </a:r>
            <a:endParaRPr lang="en-US" sz="1050" dirty="0"/>
          </a:p>
          <a:p>
            <a:pPr lvl="2"/>
            <a:r>
              <a:rPr lang="en-US" dirty="0"/>
              <a:t>District</a:t>
            </a:r>
            <a:endParaRPr lang="en-US" sz="1050" dirty="0"/>
          </a:p>
          <a:p>
            <a:pPr lvl="3"/>
            <a:r>
              <a:rPr lang="en-US" dirty="0"/>
              <a:t>Examine financial records (audited, reviewed or compiled by certified/chartered public accountant or a qualified individual independent of the district board)</a:t>
            </a:r>
            <a:endParaRPr lang="en-US" sz="1050" dirty="0"/>
          </a:p>
          <a:p>
            <a:pPr lvl="2"/>
            <a:r>
              <a:rPr lang="en-US" dirty="0"/>
              <a:t>Club</a:t>
            </a:r>
            <a:endParaRPr lang="en-US" sz="1050" dirty="0"/>
          </a:p>
          <a:p>
            <a:pPr lvl="3"/>
            <a:r>
              <a:rPr lang="en-US" dirty="0"/>
              <a:t>Examine financial records by a person independent of the board </a:t>
            </a:r>
            <a:endParaRPr lang="en-US" sz="1050" dirty="0"/>
          </a:p>
          <a:p>
            <a:pPr lvl="1"/>
            <a:r>
              <a:rPr lang="en-US" dirty="0"/>
              <a:t>Different levels of service audit, review, compilation</a:t>
            </a:r>
            <a:endParaRPr lang="en-US" sz="1050" dirty="0"/>
          </a:p>
          <a:p>
            <a:pPr lvl="1"/>
            <a:r>
              <a:rPr lang="en-US" dirty="0"/>
              <a:t>Fees</a:t>
            </a:r>
            <a:endParaRPr lang="en-US" sz="1050" dirty="0"/>
          </a:p>
          <a:p>
            <a:pPr lvl="1"/>
            <a:r>
              <a:rPr lang="en-US" dirty="0"/>
              <a:t>Check district or club bylaws.</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12</a:t>
            </a:fld>
            <a:endParaRPr lang="en-US"/>
          </a:p>
        </p:txBody>
      </p:sp>
    </p:spTree>
    <p:extLst>
      <p:ext uri="{BB962C8B-B14F-4D97-AF65-F5344CB8AC3E}">
        <p14:creationId xmlns:p14="http://schemas.microsoft.com/office/powerpoint/2010/main" val="70748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Contributions</a:t>
            </a:r>
            <a:endParaRPr lang="en-US" sz="1050" dirty="0"/>
          </a:p>
          <a:p>
            <a:pPr marL="628650" lvl="1" indent="-171450">
              <a:buFont typeface="Arial" panose="020B0604020202020204" pitchFamily="34" charset="0"/>
              <a:buChar char="•"/>
            </a:pPr>
            <a:r>
              <a:rPr lang="en-US" dirty="0"/>
              <a:t>501 C4 Social Welfare Organizations, all districts and most clubs contributions are not tax deductible</a:t>
            </a:r>
            <a:endParaRPr lang="en-US" sz="1050" dirty="0"/>
          </a:p>
          <a:p>
            <a:pPr marL="628650" lvl="1" indent="-171450">
              <a:buFont typeface="Arial" panose="020B0604020202020204" pitchFamily="34" charset="0"/>
              <a:buChar char="•"/>
            </a:pPr>
            <a:r>
              <a:rPr lang="en-US" dirty="0"/>
              <a:t>501 C3 Charitable Organizations, foundations and few clubs, contributions are tax deductible</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13</a:t>
            </a:fld>
            <a:endParaRPr lang="en-US"/>
          </a:p>
        </p:txBody>
      </p:sp>
    </p:spTree>
    <p:extLst>
      <p:ext uri="{BB962C8B-B14F-4D97-AF65-F5344CB8AC3E}">
        <p14:creationId xmlns:p14="http://schemas.microsoft.com/office/powerpoint/2010/main" val="555094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US tax filing</a:t>
            </a:r>
            <a:endParaRPr lang="en-US" sz="1050" dirty="0"/>
          </a:p>
          <a:p>
            <a:pPr lvl="1"/>
            <a:r>
              <a:rPr lang="en-US" dirty="0"/>
              <a:t>All 990, 990EZ and 990N’s must be filed electronically. No exceptions.</a:t>
            </a:r>
            <a:endParaRPr lang="en-US" sz="1050" dirty="0"/>
          </a:p>
          <a:p>
            <a:pPr lvl="1"/>
            <a:r>
              <a:rPr lang="en-US" dirty="0"/>
              <a:t>4 ½ months after year end. </a:t>
            </a:r>
            <a:endParaRPr lang="en-US" sz="1050" dirty="0"/>
          </a:p>
          <a:p>
            <a:pPr lvl="1"/>
            <a:r>
              <a:rPr lang="en-US" dirty="0"/>
              <a:t>US Districts and majority of clubs year end is May 31. Window for 990N is June 1 through October 15. Others count months for window. No extensions.</a:t>
            </a:r>
            <a:endParaRPr lang="en-US" sz="1050" dirty="0"/>
          </a:p>
          <a:p>
            <a:pPr lvl="1"/>
            <a:r>
              <a:rPr lang="en-US" dirty="0"/>
              <a:t>Extensions are available for 990 EZ &amp; 990</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14</a:t>
            </a:fld>
            <a:endParaRPr lang="en-US"/>
          </a:p>
        </p:txBody>
      </p:sp>
    </p:spTree>
    <p:extLst>
      <p:ext uri="{BB962C8B-B14F-4D97-AF65-F5344CB8AC3E}">
        <p14:creationId xmlns:p14="http://schemas.microsoft.com/office/powerpoint/2010/main" val="451088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9CB1C-F75A-44FC-86C6-19AB2EF4E18E}" type="slidenum">
              <a:rPr lang="en-US" smtClean="0"/>
              <a:t>15</a:t>
            </a:fld>
            <a:endParaRPr lang="en-US"/>
          </a:p>
        </p:txBody>
      </p:sp>
    </p:spTree>
    <p:extLst>
      <p:ext uri="{BB962C8B-B14F-4D97-AF65-F5344CB8AC3E}">
        <p14:creationId xmlns:p14="http://schemas.microsoft.com/office/powerpoint/2010/main" val="179635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slide</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16</a:t>
            </a:fld>
            <a:endParaRPr lang="en-US"/>
          </a:p>
        </p:txBody>
      </p:sp>
    </p:spTree>
    <p:extLst>
      <p:ext uri="{BB962C8B-B14F-4D97-AF65-F5344CB8AC3E}">
        <p14:creationId xmlns:p14="http://schemas.microsoft.com/office/powerpoint/2010/main" val="373650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Slide</a:t>
            </a:r>
          </a:p>
        </p:txBody>
      </p:sp>
      <p:sp>
        <p:nvSpPr>
          <p:cNvPr id="4" name="Slide Number Placeholder 3"/>
          <p:cNvSpPr>
            <a:spLocks noGrp="1"/>
          </p:cNvSpPr>
          <p:nvPr>
            <p:ph type="sldNum" sz="quarter" idx="5"/>
          </p:nvPr>
        </p:nvSpPr>
        <p:spPr/>
        <p:txBody>
          <a:bodyPr/>
          <a:lstStyle/>
          <a:p>
            <a:fld id="{C979CB1C-F75A-44FC-86C6-19AB2EF4E18E}" type="slidenum">
              <a:rPr lang="en-US" smtClean="0"/>
              <a:t>17</a:t>
            </a:fld>
            <a:endParaRPr lang="en-US"/>
          </a:p>
        </p:txBody>
      </p:sp>
    </p:spTree>
    <p:extLst>
      <p:ext uri="{BB962C8B-B14F-4D97-AF65-F5344CB8AC3E}">
        <p14:creationId xmlns:p14="http://schemas.microsoft.com/office/powerpoint/2010/main" val="1645191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1850"/>
          </a:xfrm>
        </p:spPr>
        <p:txBody>
          <a:bodyPr/>
          <a:lstStyle/>
          <a:p>
            <a:pPr lvl="0"/>
            <a:r>
              <a:rPr lang="en-US" dirty="0"/>
              <a:t>Insurance</a:t>
            </a:r>
            <a:endParaRPr lang="en-US" sz="1050" dirty="0"/>
          </a:p>
          <a:p>
            <a:pPr lvl="1"/>
            <a:r>
              <a:rPr lang="en-US" dirty="0"/>
              <a:t>General liability</a:t>
            </a:r>
            <a:endParaRPr lang="en-US" sz="1050" dirty="0"/>
          </a:p>
          <a:p>
            <a:pPr marL="1085850" lvl="2" indent="-171450">
              <a:buFont typeface="Arial" panose="020B0604020202020204" pitchFamily="34" charset="0"/>
              <a:buChar char="•"/>
            </a:pPr>
            <a:r>
              <a:rPr lang="en-US" dirty="0"/>
              <a:t>North American districts &amp; clubs included in Zonta’s policy</a:t>
            </a:r>
            <a:endParaRPr lang="en-US" sz="1050" dirty="0"/>
          </a:p>
          <a:p>
            <a:pPr marL="1085850" lvl="2" indent="-171450">
              <a:buFont typeface="Arial" panose="020B0604020202020204" pitchFamily="34" charset="0"/>
              <a:buChar char="•"/>
            </a:pPr>
            <a:r>
              <a:rPr lang="en-US" dirty="0"/>
              <a:t>The following are covered with possible deductible</a:t>
            </a:r>
            <a:endParaRPr lang="en-US" sz="1050" dirty="0"/>
          </a:p>
          <a:p>
            <a:pPr marL="1543050" lvl="3" indent="-171450">
              <a:buFont typeface="Arial" panose="020B0604020202020204" pitchFamily="34" charset="0"/>
              <a:buChar char="•"/>
            </a:pPr>
            <a:r>
              <a:rPr lang="en-US" dirty="0"/>
              <a:t>Club business meetings</a:t>
            </a:r>
            <a:endParaRPr lang="en-US" sz="1050" dirty="0"/>
          </a:p>
          <a:p>
            <a:pPr marL="1543050" lvl="3" indent="-171450">
              <a:buFont typeface="Arial" panose="020B0604020202020204" pitchFamily="34" charset="0"/>
              <a:buChar char="•"/>
            </a:pPr>
            <a:r>
              <a:rPr lang="en-US" dirty="0"/>
              <a:t>Basic project events</a:t>
            </a:r>
            <a:endParaRPr lang="en-US" sz="1050" dirty="0"/>
          </a:p>
          <a:p>
            <a:pPr marL="1543050" lvl="3" indent="-171450">
              <a:buFont typeface="Arial" panose="020B0604020202020204" pitchFamily="34" charset="0"/>
              <a:buChar char="•"/>
            </a:pPr>
            <a:r>
              <a:rPr lang="en-US" dirty="0"/>
              <a:t>Personal injury – someone trips and falls</a:t>
            </a:r>
            <a:endParaRPr lang="en-US" sz="1050" dirty="0"/>
          </a:p>
          <a:p>
            <a:pPr marL="1543050" lvl="3" indent="-171450">
              <a:buFont typeface="Arial" panose="020B0604020202020204" pitchFamily="34" charset="0"/>
              <a:buChar char="•"/>
            </a:pPr>
            <a:r>
              <a:rPr lang="en-US" dirty="0"/>
              <a:t>Property damage – a banner stand falls and breaks glass</a:t>
            </a:r>
            <a:endParaRPr lang="en-US" sz="1050" dirty="0"/>
          </a:p>
          <a:p>
            <a:pPr marL="1543050" lvl="3" indent="-171450">
              <a:buFont typeface="Arial" panose="020B0604020202020204" pitchFamily="34" charset="0"/>
              <a:buChar char="•"/>
            </a:pPr>
            <a:r>
              <a:rPr lang="en-US" dirty="0"/>
              <a:t>More information can be found on the website under membership tools</a:t>
            </a:r>
            <a:endParaRPr lang="en-US" sz="1050" dirty="0"/>
          </a:p>
          <a:p>
            <a:pPr marL="1085850" lvl="2" indent="-171450">
              <a:buFont typeface="Arial" panose="020B0604020202020204" pitchFamily="34" charset="0"/>
              <a:buChar char="•"/>
            </a:pPr>
            <a:r>
              <a:rPr lang="en-US" dirty="0"/>
              <a:t>The following are not covered large scale festivals and fairs put on by club, alcohol service, injury in a personal home, working with unaccompanied minors, storage space or office space used or rented for long-term lease or theft. The district or club will need obtain a local policy for coverage.</a:t>
            </a:r>
            <a:endParaRPr lang="en-US" sz="1050" dirty="0"/>
          </a:p>
          <a:p>
            <a:pPr marL="1085850" lvl="2" indent="-171450">
              <a:buFont typeface="Arial" panose="020B0604020202020204" pitchFamily="34" charset="0"/>
              <a:buChar char="•"/>
            </a:pPr>
            <a:r>
              <a:rPr lang="en-US" dirty="0"/>
              <a:t>Certificate of insurance (COI) or claim call Cook &amp; Kocher Insurance, at (847) 692-9200</a:t>
            </a:r>
            <a:endParaRPr lang="en-US" sz="1050" dirty="0"/>
          </a:p>
          <a:p>
            <a:pPr marL="1085850" lvl="2" indent="-171450">
              <a:buFont typeface="Arial" panose="020B0604020202020204" pitchFamily="34" charset="0"/>
              <a:buChar char="•"/>
            </a:pPr>
            <a:r>
              <a:rPr lang="en-US" dirty="0"/>
              <a:t>North American members pay $3 with their dues</a:t>
            </a:r>
            <a:endParaRPr lang="en-US" sz="1050" dirty="0"/>
          </a:p>
          <a:p>
            <a:pPr lvl="1"/>
            <a:r>
              <a:rPr lang="en-US" dirty="0"/>
              <a:t>Directors &amp; officers liability insurance= Not covered by Zonta</a:t>
            </a:r>
            <a:endParaRPr lang="en-US" sz="1050" dirty="0"/>
          </a:p>
          <a:p>
            <a:pPr marL="1085850" lvl="2" indent="-171450">
              <a:buFont typeface="Arial" panose="020B0604020202020204" pitchFamily="34" charset="0"/>
              <a:buChar char="•"/>
            </a:pPr>
            <a:r>
              <a:rPr lang="en-US" dirty="0"/>
              <a:t>Protects person assets if sued for actual or alleged acts</a:t>
            </a:r>
            <a:endParaRPr lang="en-US" sz="1050" dirty="0"/>
          </a:p>
          <a:p>
            <a:pPr lvl="1"/>
            <a:r>
              <a:rPr lang="en-US" dirty="0"/>
              <a:t>Crime=</a:t>
            </a:r>
            <a:r>
              <a:rPr lang="en-US" sz="1050" dirty="0"/>
              <a:t>Not covered by Zonta</a:t>
            </a:r>
          </a:p>
          <a:p>
            <a:pPr marL="1085850" lvl="2" indent="-171450">
              <a:buFont typeface="Arial" panose="020B0604020202020204" pitchFamily="34" charset="0"/>
              <a:buChar char="•"/>
            </a:pPr>
            <a:r>
              <a:rPr lang="en-US" dirty="0"/>
              <a:t>Forgery or alteration</a:t>
            </a:r>
            <a:endParaRPr lang="en-US" sz="1050" dirty="0"/>
          </a:p>
          <a:p>
            <a:pPr marL="1085850" lvl="2" indent="-171450">
              <a:buFont typeface="Arial" panose="020B0604020202020204" pitchFamily="34" charset="0"/>
              <a:buChar char="•"/>
            </a:pPr>
            <a:r>
              <a:rPr lang="en-US" dirty="0"/>
              <a:t>Theft of money and securities</a:t>
            </a:r>
            <a:endParaRPr lang="en-US" sz="1050" dirty="0"/>
          </a:p>
          <a:p>
            <a:pPr marL="1085850" lvl="2" indent="-171450">
              <a:buFont typeface="Arial" panose="020B0604020202020204" pitchFamily="34" charset="0"/>
              <a:buChar char="•"/>
            </a:pPr>
            <a:r>
              <a:rPr lang="en-US" dirty="0"/>
              <a:t>Computer fraud</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18</a:t>
            </a:fld>
            <a:endParaRPr lang="en-US"/>
          </a:p>
        </p:txBody>
      </p:sp>
    </p:spTree>
    <p:extLst>
      <p:ext uri="{BB962C8B-B14F-4D97-AF65-F5344CB8AC3E}">
        <p14:creationId xmlns:p14="http://schemas.microsoft.com/office/powerpoint/2010/main" val="207552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979CB1C-F75A-44FC-86C6-19AB2EF4E18E}" type="slidenum">
              <a:rPr lang="en-US" smtClean="0"/>
              <a:t>19</a:t>
            </a:fld>
            <a:endParaRPr lang="en-US"/>
          </a:p>
        </p:txBody>
      </p:sp>
      <p:sp>
        <p:nvSpPr>
          <p:cNvPr id="3" name="Notes Placeholder 2"/>
          <p:cNvSpPr>
            <a:spLocks noGrp="1"/>
          </p:cNvSpPr>
          <p:nvPr>
            <p:ph type="body" idx="1"/>
          </p:nvPr>
        </p:nvSpPr>
        <p:spPr/>
        <p:txBody>
          <a:bodyPr/>
          <a:lstStyle/>
          <a:p>
            <a:r>
              <a:rPr lang="en-US" dirty="0"/>
              <a:t>Talk to Slide</a:t>
            </a:r>
          </a:p>
        </p:txBody>
      </p:sp>
    </p:spTree>
    <p:extLst>
      <p:ext uri="{BB962C8B-B14F-4D97-AF65-F5344CB8AC3E}">
        <p14:creationId xmlns:p14="http://schemas.microsoft.com/office/powerpoint/2010/main" val="26710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6533" y="4400550"/>
            <a:ext cx="5486400" cy="3600450"/>
          </a:xfrm>
        </p:spPr>
        <p:txBody>
          <a:bodyPr/>
          <a:lstStyle/>
          <a:p>
            <a:r>
              <a:rPr lang="en-US" sz="1400" b="1" dirty="0"/>
              <a:t>It is the responsibility of all members and definitely the club’s board to understand your clubs’ financial statements and take the time to review them!  </a:t>
            </a:r>
          </a:p>
          <a:p>
            <a:endParaRPr lang="en-US" sz="1400" b="1" dirty="0"/>
          </a:p>
          <a:p>
            <a:r>
              <a:rPr lang="en-US" sz="1400" b="1" dirty="0"/>
              <a:t>It is the Club Treasurer’s responsibility to maintain proper club’s financial records and ensure the club maintains good standing with ZI, D10, IRS, </a:t>
            </a:r>
            <a:r>
              <a:rPr lang="en-US" sz="1400" b="1" dirty="0" err="1"/>
              <a:t>etc</a:t>
            </a:r>
            <a:endParaRPr lang="en-US" sz="1400" b="1" dirty="0"/>
          </a:p>
          <a:p>
            <a:endParaRPr lang="en-US" sz="1400" b="1" dirty="0"/>
          </a:p>
        </p:txBody>
      </p:sp>
      <p:sp>
        <p:nvSpPr>
          <p:cNvPr id="4" name="Slide Number Placeholder 3"/>
          <p:cNvSpPr>
            <a:spLocks noGrp="1"/>
          </p:cNvSpPr>
          <p:nvPr>
            <p:ph type="sldNum" sz="quarter" idx="5"/>
          </p:nvPr>
        </p:nvSpPr>
        <p:spPr/>
        <p:txBody>
          <a:bodyPr/>
          <a:lstStyle/>
          <a:p>
            <a:fld id="{C979CB1C-F75A-44FC-86C6-19AB2EF4E18E}" type="slidenum">
              <a:rPr lang="en-US" smtClean="0"/>
              <a:t>2</a:t>
            </a:fld>
            <a:endParaRPr lang="en-US"/>
          </a:p>
        </p:txBody>
      </p:sp>
    </p:spTree>
    <p:extLst>
      <p:ext uri="{BB962C8B-B14F-4D97-AF65-F5344CB8AC3E}">
        <p14:creationId xmlns:p14="http://schemas.microsoft.com/office/powerpoint/2010/main" val="310460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9CB1C-F75A-44FC-86C6-19AB2EF4E18E}" type="slidenum">
              <a:rPr lang="en-US" smtClean="0"/>
              <a:t>20</a:t>
            </a:fld>
            <a:endParaRPr lang="en-US"/>
          </a:p>
        </p:txBody>
      </p:sp>
    </p:spTree>
    <p:extLst>
      <p:ext uri="{BB962C8B-B14F-4D97-AF65-F5344CB8AC3E}">
        <p14:creationId xmlns:p14="http://schemas.microsoft.com/office/powerpoint/2010/main" val="257140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9CB1C-F75A-44FC-86C6-19AB2EF4E18E}" type="slidenum">
              <a:rPr lang="en-US" smtClean="0"/>
              <a:t>21</a:t>
            </a:fld>
            <a:endParaRPr lang="en-US"/>
          </a:p>
        </p:txBody>
      </p:sp>
    </p:spTree>
    <p:extLst>
      <p:ext uri="{BB962C8B-B14F-4D97-AF65-F5344CB8AC3E}">
        <p14:creationId xmlns:p14="http://schemas.microsoft.com/office/powerpoint/2010/main" val="333088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93117"/>
          </a:xfrm>
        </p:spPr>
        <p:txBody>
          <a:bodyPr/>
          <a:lstStyle/>
          <a:p>
            <a:pPr lvl="0"/>
            <a:r>
              <a:rPr lang="en-US" dirty="0"/>
              <a:t>Financial risks</a:t>
            </a:r>
            <a:endParaRPr lang="en-US" sz="1100" dirty="0"/>
          </a:p>
          <a:p>
            <a:pPr lvl="1"/>
            <a:r>
              <a:rPr lang="en-US" dirty="0"/>
              <a:t>When I think of financial risks, I think of what can keep me up at night if it becomes a problem?</a:t>
            </a:r>
            <a:endParaRPr lang="en-US" sz="1100" dirty="0"/>
          </a:p>
          <a:p>
            <a:pPr lvl="1"/>
            <a:r>
              <a:rPr lang="en-US" dirty="0"/>
              <a:t>#1 UNEXPECTED SHORTFALLS – Some club presidents may have inherited situations where the membership and/</a:t>
            </a:r>
            <a:r>
              <a:rPr lang="en-US" dirty="0" err="1"/>
              <a:t>ot</a:t>
            </a:r>
            <a:r>
              <a:rPr lang="en-US" dirty="0"/>
              <a:t> service funds were in a deficit. We need to look at: </a:t>
            </a:r>
            <a:endParaRPr lang="en-US" sz="1100" dirty="0"/>
          </a:p>
          <a:p>
            <a:pPr lvl="2"/>
            <a:r>
              <a:rPr lang="en-US" dirty="0"/>
              <a:t>Budgets</a:t>
            </a:r>
            <a:endParaRPr lang="en-US" sz="1100" dirty="0"/>
          </a:p>
          <a:p>
            <a:pPr lvl="2"/>
            <a:r>
              <a:rPr lang="en-US" dirty="0"/>
              <a:t>Financial reports</a:t>
            </a:r>
            <a:endParaRPr lang="en-US" sz="1100" dirty="0"/>
          </a:p>
          <a:p>
            <a:pPr lvl="2"/>
            <a:r>
              <a:rPr lang="en-US" dirty="0"/>
              <a:t>Audit, review or compilation requirements</a:t>
            </a:r>
            <a:endParaRPr lang="en-US" sz="1100" dirty="0"/>
          </a:p>
          <a:p>
            <a:pPr lvl="1"/>
            <a:r>
              <a:rPr lang="en-US" dirty="0"/>
              <a:t>#2 GOVERNMENT COMPLIANCE – Important to understand as it relates to:</a:t>
            </a:r>
            <a:endParaRPr lang="en-US" sz="1100" dirty="0"/>
          </a:p>
          <a:p>
            <a:pPr lvl="2"/>
            <a:r>
              <a:rPr lang="en-US" dirty="0"/>
              <a:t>Banking </a:t>
            </a:r>
            <a:endParaRPr lang="en-US" sz="1100" dirty="0"/>
          </a:p>
          <a:p>
            <a:pPr lvl="2"/>
            <a:r>
              <a:rPr lang="en-US" dirty="0"/>
              <a:t>Contributions</a:t>
            </a:r>
            <a:endParaRPr lang="en-US" sz="1100" dirty="0"/>
          </a:p>
          <a:p>
            <a:pPr lvl="2"/>
            <a:r>
              <a:rPr lang="en-US" dirty="0"/>
              <a:t>Tax filing</a:t>
            </a:r>
            <a:endParaRPr lang="en-US" sz="1100" dirty="0"/>
          </a:p>
          <a:p>
            <a:pPr lvl="2"/>
            <a:r>
              <a:rPr lang="en-US" dirty="0"/>
              <a:t>Gaming </a:t>
            </a:r>
            <a:endParaRPr lang="en-US" sz="1100" dirty="0"/>
          </a:p>
          <a:p>
            <a:pPr lvl="1"/>
            <a:r>
              <a:rPr lang="en-US" dirty="0"/>
              <a:t>#3 INSURABLE RISKS – The club is hosting an event at a public or private venue. To proceed we often need a certificate of insurance. We will look at insurance.</a:t>
            </a:r>
            <a:endParaRPr lang="en-US" sz="1100" dirty="0"/>
          </a:p>
          <a:p>
            <a:pPr lvl="2"/>
            <a:r>
              <a:rPr lang="en-US" dirty="0"/>
              <a:t>General</a:t>
            </a:r>
            <a:endParaRPr lang="en-US" sz="1100" dirty="0"/>
          </a:p>
          <a:p>
            <a:pPr lvl="2"/>
            <a:r>
              <a:rPr lang="en-US" dirty="0"/>
              <a:t>Directors and officers</a:t>
            </a:r>
            <a:endParaRPr lang="en-US" sz="1100" dirty="0"/>
          </a:p>
          <a:p>
            <a:pPr lvl="1"/>
            <a:r>
              <a:rPr lang="en-US" dirty="0"/>
              <a:t>#4 EVENT CANCELLATION – We will look at the benefits of </a:t>
            </a:r>
            <a:endParaRPr lang="en-US" sz="1050" dirty="0"/>
          </a:p>
          <a:p>
            <a:pPr lvl="2"/>
            <a:r>
              <a:rPr lang="en-US" dirty="0"/>
              <a:t>Cancellation insurance- Chicago convention</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3</a:t>
            </a:fld>
            <a:endParaRPr lang="en-US"/>
          </a:p>
        </p:txBody>
      </p:sp>
    </p:spTree>
    <p:extLst>
      <p:ext uri="{BB962C8B-B14F-4D97-AF65-F5344CB8AC3E}">
        <p14:creationId xmlns:p14="http://schemas.microsoft.com/office/powerpoint/2010/main" val="215043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45517"/>
          </a:xfrm>
        </p:spPr>
        <p:txBody>
          <a:bodyPr/>
          <a:lstStyle/>
          <a:p>
            <a:pPr lvl="0"/>
            <a:r>
              <a:rPr lang="en-US" dirty="0"/>
              <a:t>Club Budget</a:t>
            </a:r>
            <a:endParaRPr lang="en-US" sz="1100" dirty="0"/>
          </a:p>
          <a:p>
            <a:pPr lvl="1"/>
            <a:r>
              <a:rPr lang="en-US" dirty="0"/>
              <a:t>Gather information concerning club plans during the year. Identify the plans that will require money.</a:t>
            </a:r>
            <a:endParaRPr lang="en-US" sz="1100" dirty="0"/>
          </a:p>
          <a:p>
            <a:pPr lvl="1"/>
            <a:r>
              <a:rPr lang="en-US" dirty="0"/>
              <a:t>Agree on goals</a:t>
            </a:r>
            <a:endParaRPr lang="en-US" sz="1100" dirty="0"/>
          </a:p>
          <a:p>
            <a:pPr marL="1085850" lvl="2" indent="-171450">
              <a:buFont typeface="Arial" panose="020B0604020202020204" pitchFamily="34" charset="0"/>
              <a:buChar char="•"/>
            </a:pPr>
            <a:r>
              <a:rPr lang="en-US" dirty="0"/>
              <a:t>Service goals – maybe a period poverty project. Who will purchase the items?</a:t>
            </a:r>
            <a:endParaRPr lang="en-US" sz="1100" dirty="0"/>
          </a:p>
          <a:p>
            <a:pPr marL="1085850" lvl="2" indent="-171450">
              <a:buFont typeface="Arial" panose="020B0604020202020204" pitchFamily="34" charset="0"/>
              <a:buChar char="•"/>
            </a:pPr>
            <a:r>
              <a:rPr lang="en-US" dirty="0"/>
              <a:t>Advocacy goals – maybe a postcard party to legislators -what are the costs to print postcards and postage.</a:t>
            </a:r>
            <a:endParaRPr lang="en-US" sz="1100" dirty="0"/>
          </a:p>
          <a:p>
            <a:pPr marL="1085850" lvl="2" indent="-171450">
              <a:buFont typeface="Arial" panose="020B0604020202020204" pitchFamily="34" charset="0"/>
              <a:buChar char="•"/>
            </a:pPr>
            <a:r>
              <a:rPr lang="en-US" dirty="0"/>
              <a:t>Fundraising goals – what events are planned</a:t>
            </a:r>
            <a:endParaRPr lang="en-US" sz="1100" dirty="0"/>
          </a:p>
          <a:p>
            <a:pPr marL="1085850" lvl="2" indent="-171450">
              <a:buFont typeface="Arial" panose="020B0604020202020204" pitchFamily="34" charset="0"/>
              <a:buChar char="•"/>
            </a:pPr>
            <a:r>
              <a:rPr lang="en-US" dirty="0"/>
              <a:t>Financial goals – increase reserves by $1,000</a:t>
            </a:r>
            <a:endParaRPr lang="en-US" sz="1100" dirty="0"/>
          </a:p>
          <a:p>
            <a:pPr marL="1085850" lvl="2" indent="-171450">
              <a:buFont typeface="Arial" panose="020B0604020202020204" pitchFamily="34" charset="0"/>
              <a:buChar char="•"/>
            </a:pPr>
            <a:r>
              <a:rPr lang="en-US" dirty="0"/>
              <a:t>Clarify goals from strategic plan – review the strategic plan</a:t>
            </a:r>
            <a:endParaRPr lang="en-US" sz="1100" dirty="0"/>
          </a:p>
          <a:p>
            <a:pPr lvl="1"/>
            <a:r>
              <a:rPr lang="en-US" dirty="0"/>
              <a:t>Understand current financial status</a:t>
            </a:r>
            <a:endParaRPr lang="en-US" sz="1100" dirty="0"/>
          </a:p>
          <a:p>
            <a:pPr marL="1085850" lvl="2" indent="-171450">
              <a:buFont typeface="Arial" panose="020B0604020202020204" pitchFamily="34" charset="0"/>
              <a:buChar char="•"/>
            </a:pPr>
            <a:r>
              <a:rPr lang="en-US" dirty="0"/>
              <a:t>Review current year revenue and expense compared to budget – </a:t>
            </a:r>
            <a:endParaRPr lang="en-US" sz="1100" dirty="0"/>
          </a:p>
          <a:p>
            <a:pPr marL="1085850" lvl="2" indent="-171450">
              <a:buFont typeface="Arial" panose="020B0604020202020204" pitchFamily="34" charset="0"/>
              <a:buChar char="•"/>
            </a:pPr>
            <a:r>
              <a:rPr lang="en-US" dirty="0"/>
              <a:t>Forecast to end of year</a:t>
            </a:r>
            <a:endParaRPr lang="en-US" sz="1100" dirty="0"/>
          </a:p>
          <a:p>
            <a:pPr marL="1085850" lvl="2" indent="-171450">
              <a:buFont typeface="Arial" panose="020B0604020202020204" pitchFamily="34" charset="0"/>
              <a:buChar char="•"/>
            </a:pPr>
            <a:r>
              <a:rPr lang="en-US" dirty="0"/>
              <a:t>Analyze and understand variances</a:t>
            </a:r>
            <a:endParaRPr lang="en-US" sz="1100" dirty="0"/>
          </a:p>
          <a:p>
            <a:pPr lvl="1"/>
            <a:r>
              <a:rPr lang="en-US" dirty="0"/>
              <a:t>Document budget decisions</a:t>
            </a:r>
            <a:endParaRPr lang="en-US" sz="1100" dirty="0"/>
          </a:p>
          <a:p>
            <a:pPr marL="1085850" lvl="2" indent="-171450">
              <a:buFont typeface="Arial" panose="020B0604020202020204" pitchFamily="34" charset="0"/>
              <a:buChar char="•"/>
            </a:pPr>
            <a:r>
              <a:rPr lang="en-US" dirty="0"/>
              <a:t>Create budget spreadsheet and file </a:t>
            </a:r>
            <a:endParaRPr lang="en-US" sz="1100" dirty="0"/>
          </a:p>
          <a:p>
            <a:pPr marL="1085850" lvl="2" indent="-171450">
              <a:buFont typeface="Arial" panose="020B0604020202020204" pitchFamily="34" charset="0"/>
              <a:buChar char="•"/>
            </a:pPr>
            <a:r>
              <a:rPr lang="en-US" dirty="0"/>
              <a:t>Document assumptions “international dues 26 members @ $91”, Develop draft expense budget</a:t>
            </a:r>
            <a:endParaRPr lang="en-US" sz="1100" dirty="0"/>
          </a:p>
          <a:p>
            <a:pPr marL="1085850" lvl="2" indent="-171450">
              <a:buFont typeface="Arial" panose="020B0604020202020204" pitchFamily="34" charset="0"/>
              <a:buChar char="•"/>
            </a:pPr>
            <a:r>
              <a:rPr lang="en-US" dirty="0"/>
              <a:t>Review line by line. Consider:</a:t>
            </a:r>
            <a:endParaRPr lang="en-US" sz="1100" dirty="0"/>
          </a:p>
          <a:p>
            <a:pPr marL="1085850" lvl="2" indent="-171450">
              <a:buFont typeface="Arial" panose="020B0604020202020204" pitchFamily="34" charset="0"/>
              <a:buChar char="•"/>
            </a:pPr>
            <a:r>
              <a:rPr lang="en-US" dirty="0"/>
              <a:t>Costs to reach goals</a:t>
            </a:r>
            <a:endParaRPr lang="en-US" sz="1100" dirty="0"/>
          </a:p>
          <a:p>
            <a:pPr marL="1085850" lvl="2" indent="-171450">
              <a:buFont typeface="Arial" panose="020B0604020202020204" pitchFamily="34" charset="0"/>
              <a:buChar char="•"/>
            </a:pPr>
            <a:r>
              <a:rPr lang="en-US" dirty="0"/>
              <a:t>Administration</a:t>
            </a:r>
            <a:endParaRPr lang="en-US" sz="110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4</a:t>
            </a:fld>
            <a:endParaRPr lang="en-US"/>
          </a:p>
        </p:txBody>
      </p:sp>
    </p:spTree>
    <p:extLst>
      <p:ext uri="{BB962C8B-B14F-4D97-AF65-F5344CB8AC3E}">
        <p14:creationId xmlns:p14="http://schemas.microsoft.com/office/powerpoint/2010/main" val="195654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Budget</a:t>
            </a:r>
            <a:endParaRPr lang="en-US" sz="1050" dirty="0"/>
          </a:p>
          <a:p>
            <a:pPr lvl="1"/>
            <a:r>
              <a:rPr lang="en-US" dirty="0"/>
              <a:t>Develop draft income budget.</a:t>
            </a:r>
            <a:endParaRPr lang="en-US" sz="1050" dirty="0"/>
          </a:p>
          <a:p>
            <a:pPr lvl="2"/>
            <a:r>
              <a:rPr lang="en-US" dirty="0"/>
              <a:t>In a perfect world, divide expenses by members to determine dues.</a:t>
            </a:r>
            <a:endParaRPr lang="en-US" sz="1050" dirty="0"/>
          </a:p>
          <a:p>
            <a:pPr marL="1085850" lvl="2" indent="-171450">
              <a:buFont typeface="Arial" panose="020B0604020202020204" pitchFamily="34" charset="0"/>
              <a:buChar char="•"/>
            </a:pPr>
            <a:r>
              <a:rPr lang="en-US" dirty="0"/>
              <a:t>Dues</a:t>
            </a:r>
            <a:endParaRPr lang="en-US" sz="1050" dirty="0"/>
          </a:p>
          <a:p>
            <a:pPr marL="1085850" lvl="2" indent="-171450">
              <a:buFont typeface="Arial" panose="020B0604020202020204" pitchFamily="34" charset="0"/>
              <a:buChar char="•"/>
            </a:pPr>
            <a:r>
              <a:rPr lang="en-US" dirty="0"/>
              <a:t>Fundraising</a:t>
            </a:r>
            <a:endParaRPr lang="en-US" sz="1050" dirty="0"/>
          </a:p>
          <a:p>
            <a:pPr marL="1085850" lvl="2" indent="-171450">
              <a:buFont typeface="Arial" panose="020B0604020202020204" pitchFamily="34" charset="0"/>
              <a:buChar char="•"/>
            </a:pPr>
            <a:r>
              <a:rPr lang="en-US" dirty="0"/>
              <a:t>Other</a:t>
            </a:r>
            <a:endParaRPr lang="en-US" sz="1050" dirty="0"/>
          </a:p>
          <a:p>
            <a:pPr lvl="1"/>
            <a:r>
              <a:rPr lang="en-US" dirty="0"/>
              <a:t>Review draft budget.</a:t>
            </a:r>
            <a:endParaRPr lang="en-US" sz="1050" dirty="0"/>
          </a:p>
          <a:p>
            <a:pPr marL="1085850" lvl="2" indent="-171450">
              <a:buFont typeface="Arial" panose="020B0604020202020204" pitchFamily="34" charset="0"/>
              <a:buChar char="•"/>
            </a:pPr>
            <a:r>
              <a:rPr lang="en-US" dirty="0"/>
              <a:t>Review and discuss assumptions.</a:t>
            </a:r>
            <a:endParaRPr lang="en-US" sz="1050" dirty="0"/>
          </a:p>
          <a:p>
            <a:pPr marL="1085850" lvl="2" indent="-171450">
              <a:buFont typeface="Arial" panose="020B0604020202020204" pitchFamily="34" charset="0"/>
              <a:buChar char="•"/>
            </a:pPr>
            <a:r>
              <a:rPr lang="en-US" dirty="0"/>
              <a:t>Adjust based on goals and capacity – members will not accept a dues increase of 25%. So, go back and re-evaluate expenses and determine what can be scaled back.</a:t>
            </a:r>
            <a:endParaRPr lang="en-US" sz="1050" dirty="0"/>
          </a:p>
          <a:p>
            <a:pPr lvl="1"/>
            <a:r>
              <a:rPr lang="en-US" dirty="0"/>
              <a:t>Approve the budget.</a:t>
            </a:r>
            <a:endParaRPr lang="en-US" sz="1050" dirty="0"/>
          </a:p>
          <a:p>
            <a:pPr marL="1085850" lvl="2" indent="-171450">
              <a:buFont typeface="Arial" panose="020B0604020202020204" pitchFamily="34" charset="0"/>
              <a:buChar char="•"/>
            </a:pPr>
            <a:r>
              <a:rPr lang="en-US" dirty="0"/>
              <a:t>Get approvals based on bylaws and operating procedures.</a:t>
            </a:r>
            <a:endParaRPr lang="en-US" sz="1050" dirty="0"/>
          </a:p>
          <a:p>
            <a:pPr marL="1085850" lvl="2" indent="-171450">
              <a:buFont typeface="Arial" panose="020B0604020202020204" pitchFamily="34" charset="0"/>
              <a:buChar char="•"/>
            </a:pPr>
            <a:r>
              <a:rPr lang="en-US" dirty="0"/>
              <a:t>Present to committees, board and membership as needed.</a:t>
            </a:r>
            <a:endParaRPr lang="en-US" sz="1050" dirty="0"/>
          </a:p>
          <a:p>
            <a:pPr lvl="1"/>
            <a:r>
              <a:rPr lang="en-US" dirty="0"/>
              <a:t>Implement the budget.</a:t>
            </a:r>
            <a:endParaRPr lang="en-US" sz="1050" dirty="0"/>
          </a:p>
          <a:p>
            <a:pPr marL="1085850" lvl="2" indent="-171450">
              <a:buFont typeface="Arial" panose="020B0604020202020204" pitchFamily="34" charset="0"/>
              <a:buChar char="•"/>
            </a:pPr>
            <a:r>
              <a:rPr lang="en-US" dirty="0"/>
              <a:t>Finally, implement the budget.</a:t>
            </a:r>
            <a:endParaRPr lang="en-US" sz="1050" dirty="0"/>
          </a:p>
          <a:p>
            <a:pPr marL="1085850" lvl="2" indent="-171450">
              <a:buFont typeface="Arial" panose="020B0604020202020204" pitchFamily="34" charset="0"/>
              <a:buChar char="•"/>
            </a:pPr>
            <a:r>
              <a:rPr lang="en-US" dirty="0"/>
              <a:t>Assign responsibilities.</a:t>
            </a:r>
            <a:endParaRPr lang="en-US" sz="1050" dirty="0"/>
          </a:p>
          <a:p>
            <a:pPr marL="1085850" lvl="2" indent="-171450">
              <a:buFont typeface="Arial" panose="020B0604020202020204" pitchFamily="34" charset="0"/>
              <a:buChar char="•"/>
            </a:pPr>
            <a:r>
              <a:rPr lang="en-US" dirty="0"/>
              <a:t>Incorporate into reporting.</a:t>
            </a:r>
            <a:endParaRPr lang="en-US" sz="1050" dirty="0"/>
          </a:p>
          <a:p>
            <a:pPr marL="1085850" lvl="2" indent="-171450">
              <a:buFont typeface="Arial" panose="020B0604020202020204" pitchFamily="34" charset="0"/>
              <a:buChar char="•"/>
            </a:pPr>
            <a:r>
              <a:rPr lang="en-US" dirty="0"/>
              <a:t>Monitor and respond to changes as needed.</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5</a:t>
            </a:fld>
            <a:endParaRPr lang="en-US"/>
          </a:p>
        </p:txBody>
      </p:sp>
    </p:spTree>
    <p:extLst>
      <p:ext uri="{BB962C8B-B14F-4D97-AF65-F5344CB8AC3E}">
        <p14:creationId xmlns:p14="http://schemas.microsoft.com/office/powerpoint/2010/main" val="61069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Budget – International membership dues</a:t>
            </a:r>
            <a:endParaRPr lang="en-US" sz="1050" dirty="0"/>
          </a:p>
          <a:p>
            <a:pPr lvl="1"/>
            <a:r>
              <a:rPr lang="en-US" dirty="0"/>
              <a:t>Let us examine the international dues briefly. How many of you are using the on-line platform?  A number of issues in 2025- </a:t>
            </a:r>
          </a:p>
          <a:p>
            <a:pPr lvl="1"/>
            <a:r>
              <a:rPr lang="en-US" sz="1050" b="1" dirty="0"/>
              <a:t>Contact Memberrecords@zonta.org</a:t>
            </a:r>
          </a:p>
          <a:p>
            <a:pPr lvl="1"/>
            <a:r>
              <a:rPr lang="en-US" dirty="0"/>
              <a:t>Manage club roster and payments on-line. Instructions are under club tools on the website.</a:t>
            </a:r>
            <a:endParaRPr lang="en-US" sz="1050" dirty="0"/>
          </a:p>
          <a:p>
            <a:pPr lvl="2"/>
            <a:r>
              <a:rPr lang="en-US" dirty="0"/>
              <a:t>Due by June 1 </a:t>
            </a:r>
            <a:endParaRPr lang="en-US" sz="1050" dirty="0"/>
          </a:p>
          <a:p>
            <a:pPr lvl="1"/>
            <a:r>
              <a:rPr lang="en-US" dirty="0"/>
              <a:t>45-day grace period – July 16</a:t>
            </a:r>
            <a:endParaRPr lang="en-US" sz="1050" dirty="0"/>
          </a:p>
          <a:p>
            <a:pPr lvl="1"/>
            <a:r>
              <a:rPr lang="en-US" dirty="0"/>
              <a:t>Payments</a:t>
            </a:r>
            <a:endParaRPr lang="en-US" sz="1050" dirty="0"/>
          </a:p>
          <a:p>
            <a:pPr lvl="2"/>
            <a:r>
              <a:rPr lang="en-US" dirty="0"/>
              <a:t>Preferred – PayPal. The club does not need a PayPal account. Zonta uses a PayPal platform. It will accept: </a:t>
            </a:r>
            <a:endParaRPr lang="en-US" sz="1050" dirty="0"/>
          </a:p>
          <a:p>
            <a:pPr lvl="3"/>
            <a:r>
              <a:rPr lang="en-US" dirty="0"/>
              <a:t>Credit card</a:t>
            </a:r>
            <a:endParaRPr lang="en-US" sz="1050" dirty="0"/>
          </a:p>
          <a:p>
            <a:pPr lvl="3"/>
            <a:r>
              <a:rPr lang="en-US" dirty="0"/>
              <a:t>Debit card or</a:t>
            </a:r>
            <a:endParaRPr lang="en-US" sz="1050" dirty="0"/>
          </a:p>
          <a:p>
            <a:pPr lvl="3"/>
            <a:r>
              <a:rPr lang="en-US" dirty="0"/>
              <a:t>Bank account</a:t>
            </a:r>
            <a:endParaRPr lang="en-US" sz="1050" dirty="0"/>
          </a:p>
          <a:p>
            <a:pPr lvl="2"/>
            <a:r>
              <a:rPr lang="en-US" dirty="0"/>
              <a:t>You can also send a: </a:t>
            </a:r>
            <a:endParaRPr lang="en-US" sz="1050" dirty="0"/>
          </a:p>
          <a:p>
            <a:pPr lvl="2"/>
            <a:r>
              <a:rPr lang="en-US" dirty="0"/>
              <a:t>Check or</a:t>
            </a:r>
            <a:endParaRPr lang="en-US" sz="1050" dirty="0"/>
          </a:p>
          <a:p>
            <a:pPr lvl="2"/>
            <a:r>
              <a:rPr lang="en-US" dirty="0"/>
              <a:t>Wire. Checks and wires require additional time by headquarters to match payments to members.</a:t>
            </a:r>
            <a:endParaRPr lang="en-US" sz="1050" dirty="0"/>
          </a:p>
          <a:p>
            <a:r>
              <a:rPr lang="en-US" dirty="0"/>
              <a:t> </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6</a:t>
            </a:fld>
            <a:endParaRPr lang="en-US"/>
          </a:p>
        </p:txBody>
      </p:sp>
    </p:spTree>
    <p:extLst>
      <p:ext uri="{BB962C8B-B14F-4D97-AF65-F5344CB8AC3E}">
        <p14:creationId xmlns:p14="http://schemas.microsoft.com/office/powerpoint/2010/main" val="408706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 and D10 Dues must be received by due dates to be considered in good standing – able to vote and run for office.</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7</a:t>
            </a:fld>
            <a:endParaRPr lang="en-US"/>
          </a:p>
        </p:txBody>
      </p:sp>
    </p:spTree>
    <p:extLst>
      <p:ext uri="{BB962C8B-B14F-4D97-AF65-F5344CB8AC3E}">
        <p14:creationId xmlns:p14="http://schemas.microsoft.com/office/powerpoint/2010/main" val="317927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2026-2027 District 10 Dues Transmittal Forms have been emailed to all current club Treasurers</a:t>
            </a:r>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8</a:t>
            </a:fld>
            <a:endParaRPr lang="en-US"/>
          </a:p>
        </p:txBody>
      </p:sp>
    </p:spTree>
    <p:extLst>
      <p:ext uri="{BB962C8B-B14F-4D97-AF65-F5344CB8AC3E}">
        <p14:creationId xmlns:p14="http://schemas.microsoft.com/office/powerpoint/2010/main" val="196459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Budget – Contributions to Zonta Foundation for Women</a:t>
            </a:r>
            <a:endParaRPr lang="en-US" sz="1050" dirty="0"/>
          </a:p>
          <a:p>
            <a:pPr lvl="1"/>
            <a:r>
              <a:rPr lang="en-US" dirty="0"/>
              <a:t>This is a reminder.</a:t>
            </a:r>
            <a:endParaRPr lang="en-US" sz="1050" dirty="0"/>
          </a:p>
          <a:p>
            <a:pPr lvl="1"/>
            <a:r>
              <a:rPr lang="en-US" dirty="0"/>
              <a:t>Clubs are encouraged to contribute at least 1/3 of all net monies raised locally to the Foundation.</a:t>
            </a:r>
            <a:endParaRPr lang="en-US" sz="1050" dirty="0"/>
          </a:p>
          <a:p>
            <a:pPr lvl="1"/>
            <a:r>
              <a:rPr lang="en-US" dirty="0"/>
              <a:t>Contributions to the Foundation are voluntary. However, the primary purpose is to support Zonta International’s biennial service and educational programs. </a:t>
            </a:r>
            <a:endParaRPr lang="en-US" sz="1050" dirty="0"/>
          </a:p>
          <a:p>
            <a:pPr lvl="1"/>
            <a:r>
              <a:rPr lang="en-US" dirty="0"/>
              <a:t>Fundraising goals are voted on at convention.</a:t>
            </a:r>
            <a:endParaRPr lang="en-US" sz="1050" dirty="0"/>
          </a:p>
          <a:p>
            <a:endParaRPr lang="en-US" dirty="0"/>
          </a:p>
        </p:txBody>
      </p:sp>
      <p:sp>
        <p:nvSpPr>
          <p:cNvPr id="4" name="Slide Number Placeholder 3"/>
          <p:cNvSpPr>
            <a:spLocks noGrp="1"/>
          </p:cNvSpPr>
          <p:nvPr>
            <p:ph type="sldNum" sz="quarter" idx="5"/>
          </p:nvPr>
        </p:nvSpPr>
        <p:spPr/>
        <p:txBody>
          <a:bodyPr/>
          <a:lstStyle/>
          <a:p>
            <a:fld id="{C979CB1C-F75A-44FC-86C6-19AB2EF4E18E}" type="slidenum">
              <a:rPr lang="en-US" smtClean="0"/>
              <a:t>9</a:t>
            </a:fld>
            <a:endParaRPr lang="en-US"/>
          </a:p>
        </p:txBody>
      </p:sp>
    </p:spTree>
    <p:extLst>
      <p:ext uri="{BB962C8B-B14F-4D97-AF65-F5344CB8AC3E}">
        <p14:creationId xmlns:p14="http://schemas.microsoft.com/office/powerpoint/2010/main" val="97775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0810" y="1180280"/>
            <a:ext cx="8852628" cy="3255264"/>
          </a:xfrm>
        </p:spPr>
        <p:txBody>
          <a:bodyPr anchor="b">
            <a:normAutofit/>
          </a:bodyPr>
          <a:lstStyle>
            <a:lvl1pPr algn="l">
              <a:defRPr sz="5900" spc="-1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0809" y="4720003"/>
            <a:ext cx="8852627" cy="914400"/>
          </a:xfrm>
        </p:spPr>
        <p:txBody>
          <a:bodyPr anchor="t">
            <a:normAutofit/>
          </a:bodyPr>
          <a:lstStyle>
            <a:lvl1pPr marL="0" indent="0" algn="l">
              <a:buNone/>
              <a:defRPr sz="2200" cap="none" spc="0" baseline="0">
                <a:solidFill>
                  <a:schemeClr val="accent1">
                    <a:lumMod val="50000"/>
                  </a:schemeClr>
                </a:solidFill>
              </a:defRPr>
            </a:lvl1pPr>
            <a:lvl2pPr marL="457178" indent="0" algn="ctr">
              <a:buNone/>
              <a:defRPr sz="2200"/>
            </a:lvl2pPr>
            <a:lvl3pPr marL="914354" indent="0" algn="ctr">
              <a:buNone/>
              <a:defRPr sz="22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81065"/>
            <a:ext cx="2743200" cy="365125"/>
          </a:xfrm>
          <a:prstGeom prst="rect">
            <a:avLst/>
          </a:prstGeom>
        </p:spPr>
        <p:txBody>
          <a:bodyPr/>
          <a:lstStyle/>
          <a:p>
            <a:fld id="{5586B75A-687E-405C-8A0B-8D00578BA2C3}" type="datetimeFigureOut">
              <a:rPr lang="en-US" dirty="0"/>
              <a:pPr/>
              <a:t>3/6/2026</a:t>
            </a:fld>
            <a:endParaRPr lang="en-US" dirty="0"/>
          </a:p>
        </p:txBody>
      </p:sp>
      <p:sp>
        <p:nvSpPr>
          <p:cNvPr id="8" name="Footer Placeholder 7"/>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03" y="868680"/>
            <a:ext cx="1492847" cy="51206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09319" y="868680"/>
            <a:ext cx="8136932"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68707"/>
            <a:ext cx="2743200" cy="365125"/>
          </a:xfrm>
          <a:prstGeom prst="rect">
            <a:avLst/>
          </a:prstGeom>
        </p:spPr>
        <p:txBody>
          <a:bodyPr/>
          <a:lstStyle/>
          <a:p>
            <a:fld id="{5586B75A-687E-405C-8A0B-8D00578BA2C3}" type="datetimeFigureOut">
              <a:rPr lang="en-US" dirty="0"/>
              <a:pPr/>
              <a:t>3/6/2026</a:t>
            </a:fld>
            <a:endParaRPr lang="en-US" dirty="0"/>
          </a:p>
        </p:txBody>
      </p:sp>
      <p:sp>
        <p:nvSpPr>
          <p:cNvPr id="8" name="Footer Placeholder 7"/>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62465" y="6384048"/>
            <a:ext cx="2743200" cy="365125"/>
          </a:xfrm>
          <a:prstGeom prst="rect">
            <a:avLst/>
          </a:prstGeom>
        </p:spPr>
        <p:txBody>
          <a:bodyPr/>
          <a:lstStyle/>
          <a:p>
            <a:fld id="{5586B75A-687E-405C-8A0B-8D00578BA2C3}" type="datetimeFigureOut">
              <a:rPr lang="en-US" dirty="0"/>
              <a:pPr/>
              <a:t>3/6/2026</a:t>
            </a:fld>
            <a:endParaRPr lang="en-US" dirty="0"/>
          </a:p>
        </p:txBody>
      </p:sp>
      <p:sp>
        <p:nvSpPr>
          <p:cNvPr id="5" name="Footer Placeholder 4"/>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99503" y="1298448"/>
            <a:ext cx="8983609" cy="3255264"/>
          </a:xfrm>
        </p:spPr>
        <p:txBody>
          <a:bodyPr anchor="b">
            <a:normAutofit/>
          </a:bodyPr>
          <a:lstStyle>
            <a:lvl1pPr>
              <a:defRPr sz="5900" b="0" spc="-10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199503" y="4672584"/>
            <a:ext cx="9001897" cy="914400"/>
          </a:xfrm>
        </p:spPr>
        <p:txBody>
          <a:bodyPr anchor="t">
            <a:normAutofit/>
          </a:bodyPr>
          <a:lstStyle>
            <a:lvl1pPr marL="0" indent="0">
              <a:buNone/>
              <a:defRPr sz="2200" cap="none" spc="0" baseline="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262465" y="6368707"/>
            <a:ext cx="2743200" cy="365125"/>
          </a:xfrm>
          <a:prstGeom prst="rect">
            <a:avLst/>
          </a:prstGeom>
        </p:spPr>
        <p:txBody>
          <a:bodyPr/>
          <a:lstStyle/>
          <a:p>
            <a:fld id="{5586B75A-687E-405C-8A0B-8D00578BA2C3}" type="datetimeFigureOut">
              <a:rPr lang="en-US" dirty="0"/>
              <a:pPr/>
              <a:t>3/6/2026</a:t>
            </a:fld>
            <a:endParaRPr lang="en-US" dirty="0"/>
          </a:p>
        </p:txBody>
      </p:sp>
      <p:sp>
        <p:nvSpPr>
          <p:cNvPr id="5" name="Footer Placeholder 4"/>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1633" y="1258784"/>
            <a:ext cx="4693881" cy="473053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3859" y="1258782"/>
            <a:ext cx="4856206" cy="47305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43995"/>
            <a:ext cx="2743200" cy="365125"/>
          </a:xfrm>
          <a:prstGeom prst="rect">
            <a:avLst/>
          </a:prstGeom>
        </p:spPr>
        <p:txBody>
          <a:bodyPr/>
          <a:lstStyle/>
          <a:p>
            <a:fld id="{5586B75A-687E-405C-8A0B-8D00578BA2C3}" type="datetimeFigureOut">
              <a:rPr lang="en-US" dirty="0"/>
              <a:pPr/>
              <a:t>3/6/2026</a:t>
            </a:fld>
            <a:endParaRPr lang="en-US" dirty="0"/>
          </a:p>
        </p:txBody>
      </p:sp>
      <p:sp>
        <p:nvSpPr>
          <p:cNvPr id="9" name="Footer Placeholder 8"/>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470454" y="1220006"/>
            <a:ext cx="4625546" cy="807720"/>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1470454" y="2156683"/>
            <a:ext cx="4625546"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85898" y="1229990"/>
            <a:ext cx="4995410" cy="813171"/>
          </a:xfrm>
        </p:spPr>
        <p:txBody>
          <a:bodyPr anchor="b">
            <a:normAutofit/>
          </a:bodyPr>
          <a:lstStyle>
            <a:lvl1pPr marL="0" indent="0">
              <a:spcBef>
                <a:spcPts val="0"/>
              </a:spcBef>
              <a:buNone/>
              <a:defRPr sz="2000" b="1">
                <a:solidFill>
                  <a:schemeClr val="tx1">
                    <a:lumMod val="65000"/>
                    <a:lumOff val="3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285898" y="2156683"/>
            <a:ext cx="499541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93421"/>
            <a:ext cx="2743200" cy="365125"/>
          </a:xfrm>
          <a:prstGeom prst="rect">
            <a:avLst/>
          </a:prstGeom>
        </p:spPr>
        <p:txBody>
          <a:bodyPr/>
          <a:lstStyle/>
          <a:p>
            <a:fld id="{5586B75A-687E-405C-8A0B-8D00578BA2C3}" type="datetimeFigureOut">
              <a:rPr lang="en-US" dirty="0"/>
              <a:pPr/>
              <a:t>3/6/2026</a:t>
            </a:fld>
            <a:endParaRPr lang="en-US" dirty="0"/>
          </a:p>
        </p:txBody>
      </p:sp>
      <p:sp>
        <p:nvSpPr>
          <p:cNvPr id="11" name="Footer Placeholder 10"/>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262465" y="6368707"/>
            <a:ext cx="2743200" cy="365125"/>
          </a:xfrm>
          <a:prstGeom prst="rect">
            <a:avLst/>
          </a:prstGeom>
        </p:spPr>
        <p:txBody>
          <a:bodyPr/>
          <a:lstStyle/>
          <a:p>
            <a:fld id="{5586B75A-687E-405C-8A0B-8D00578BA2C3}" type="datetimeFigureOut">
              <a:rPr lang="en-US" dirty="0"/>
              <a:pPr/>
              <a:t>3/6/2026</a:t>
            </a:fld>
            <a:endParaRPr lang="en-US" dirty="0"/>
          </a:p>
        </p:txBody>
      </p:sp>
      <p:sp>
        <p:nvSpPr>
          <p:cNvPr id="7" name="Footer Placeholder 6"/>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68708"/>
            <a:ext cx="2743200" cy="365125"/>
          </a:xfrm>
          <a:prstGeom prst="rect">
            <a:avLst/>
          </a:prstGeom>
        </p:spPr>
        <p:txBody>
          <a:bodyPr/>
          <a:lstStyle/>
          <a:p>
            <a:fld id="{5586B75A-687E-405C-8A0B-8D00578BA2C3}" type="datetimeFigureOut">
              <a:rPr lang="en-US" dirty="0"/>
              <a:pPr/>
              <a:t>3/6/2026</a:t>
            </a:fld>
            <a:endParaRPr lang="en-US" dirty="0"/>
          </a:p>
        </p:txBody>
      </p:sp>
      <p:sp>
        <p:nvSpPr>
          <p:cNvPr id="6" name="Footer Placeholder 5"/>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4022" y="276102"/>
            <a:ext cx="9959546" cy="697676"/>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1594022" y="975555"/>
            <a:ext cx="9959545"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262465" y="6356353"/>
            <a:ext cx="2743200" cy="365125"/>
          </a:xfrm>
          <a:prstGeom prst="rect">
            <a:avLst/>
          </a:prstGeom>
        </p:spPr>
        <p:txBody>
          <a:bodyPr/>
          <a:lstStyle/>
          <a:p>
            <a:fld id="{5586B75A-687E-405C-8A0B-8D00578BA2C3}" type="datetimeFigureOut">
              <a:rPr lang="en-US" dirty="0"/>
              <a:pPr/>
              <a:t>3/6/2026</a:t>
            </a:fld>
            <a:endParaRPr lang="en-US" dirty="0"/>
          </a:p>
        </p:txBody>
      </p:sp>
      <p:sp>
        <p:nvSpPr>
          <p:cNvPr id="9" name="Footer Placeholder 8"/>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05231" y="1092531"/>
            <a:ext cx="9675341" cy="5041467"/>
          </a:xfrm>
          <a:solidFill>
            <a:schemeClr val="bg1">
              <a:lumMod val="75000"/>
            </a:schemeClr>
          </a:solidFill>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8" name="Date Placeholder 7"/>
          <p:cNvSpPr>
            <a:spLocks noGrp="1"/>
          </p:cNvSpPr>
          <p:nvPr>
            <p:ph type="dt" sz="half" idx="10"/>
          </p:nvPr>
        </p:nvSpPr>
        <p:spPr>
          <a:xfrm>
            <a:off x="262465" y="6343996"/>
            <a:ext cx="2743200" cy="365125"/>
          </a:xfrm>
          <a:prstGeom prst="rect">
            <a:avLst/>
          </a:prstGeom>
        </p:spPr>
        <p:txBody>
          <a:bodyPr/>
          <a:lstStyle/>
          <a:p>
            <a:fld id="{5586B75A-687E-405C-8A0B-8D00578BA2C3}" type="datetimeFigureOut">
              <a:rPr lang="en-US" dirty="0"/>
              <a:pPr/>
              <a:t>3/6/2026</a:t>
            </a:fld>
            <a:endParaRPr lang="en-US" dirty="0"/>
          </a:p>
        </p:txBody>
      </p:sp>
      <p:sp>
        <p:nvSpPr>
          <p:cNvPr id="9" name="Footer Placeholder 8"/>
          <p:cNvSpPr>
            <a:spLocks noGrp="1"/>
          </p:cNvSpPr>
          <p:nvPr>
            <p:ph type="ftr" sz="quarter" idx="11"/>
          </p:nvPr>
        </p:nvSpPr>
        <p:spPr>
          <a:xfrm>
            <a:off x="3499103"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8" y="6356354"/>
            <a:ext cx="1530927" cy="365125"/>
          </a:xfrm>
          <a:prstGeom prst="rect">
            <a:avLst/>
          </a:prstGeom>
        </p:spPr>
        <p:txBody>
          <a:bodyPr/>
          <a:lstStyle/>
          <a:p>
            <a:fld id="{4FAB73BC-B049-4115-A692-8D63A059BFB8}" type="slidenum">
              <a:rPr lang="en-US" dirty="0"/>
              <a:pPr/>
              <a:t>‹#›</a:t>
            </a:fld>
            <a:endParaRPr lang="en-US" dirty="0"/>
          </a:p>
        </p:txBody>
      </p:sp>
      <p:sp>
        <p:nvSpPr>
          <p:cNvPr id="11" name="Title 1">
            <a:extLst>
              <a:ext uri="{FF2B5EF4-FFF2-40B4-BE49-F238E27FC236}">
                <a16:creationId xmlns:a16="http://schemas.microsoft.com/office/drawing/2014/main" id="{987103FB-9B0F-4078-83D8-9B57B1775A88}"/>
              </a:ext>
            </a:extLst>
          </p:cNvPr>
          <p:cNvSpPr>
            <a:spLocks noGrp="1"/>
          </p:cNvSpPr>
          <p:nvPr>
            <p:ph type="title"/>
          </p:nvPr>
        </p:nvSpPr>
        <p:spPr>
          <a:xfrm>
            <a:off x="1705232" y="276102"/>
            <a:ext cx="9675341" cy="697676"/>
          </a:xfrm>
        </p:spPr>
        <p:txBody>
          <a:bodyPr anchor="b">
            <a:normAutofit/>
          </a:bodyPr>
          <a:lstStyle>
            <a:lvl1pPr>
              <a:defRPr sz="3200" b="0" baseline="0"/>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CEE9FE"/>
            </a:gs>
            <a:gs pos="6000">
              <a:srgbClr val="FFEEBD"/>
            </a:gs>
            <a:gs pos="58000">
              <a:schemeClr val="accent2">
                <a:alpha val="18000"/>
                <a:lumMod val="18000"/>
                <a:lumOff val="82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1295265" cy="6858000"/>
          </a:xfrm>
          <a:prstGeom prst="rect">
            <a:avLst/>
          </a:prstGeom>
          <a:solidFill>
            <a:srgbClr val="B8E0FE"/>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77796B70-8E11-4A72-B3A5-E91F9F10A05D}"/>
              </a:ext>
            </a:extLst>
          </p:cNvPr>
          <p:cNvSpPr/>
          <p:nvPr userDrawn="1"/>
        </p:nvSpPr>
        <p:spPr>
          <a:xfrm>
            <a:off x="0" y="0"/>
            <a:ext cx="1295269" cy="6858000"/>
          </a:xfrm>
          <a:prstGeom prst="rect">
            <a:avLst/>
          </a:prstGeom>
          <a:noFill/>
          <a:ln w="190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470455" y="426858"/>
            <a:ext cx="7910480" cy="6641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70454" y="1190601"/>
            <a:ext cx="7956881" cy="482805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98F03D6-5509-4F6A-8FD7-388A7F9F5C3E}"/>
              </a:ext>
            </a:extLst>
          </p:cNvPr>
          <p:cNvPicPr>
            <a:picLocks noChangeAspect="1"/>
          </p:cNvPicPr>
          <p:nvPr userDrawn="1"/>
        </p:nvPicPr>
        <p:blipFill>
          <a:blip r:embed="rId13"/>
          <a:srcRect l="-3955" t="-2640" r="-10950" b="-1929"/>
          <a:stretch>
            <a:fillRect/>
          </a:stretch>
        </p:blipFill>
        <p:spPr>
          <a:xfrm>
            <a:off x="76013" y="1597405"/>
            <a:ext cx="1153920" cy="107496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AC2FC3A-98B4-4A49-AA17-FE4B397D4DE8}"/>
              </a:ext>
            </a:extLst>
          </p:cNvPr>
          <p:cNvPicPr>
            <a:picLocks noChangeAspect="1"/>
          </p:cNvPicPr>
          <p:nvPr userDrawn="1"/>
        </p:nvPicPr>
        <p:blipFill>
          <a:blip r:embed="rId14"/>
          <a:srcRect l="-5918" t="-8123" r="-2042" b="-1"/>
          <a:stretch>
            <a:fillRect/>
          </a:stretch>
        </p:blipFill>
        <p:spPr>
          <a:xfrm>
            <a:off x="135231" y="173865"/>
            <a:ext cx="1004231" cy="124967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55E5AECC-36FB-49F1-A94E-AE0A93757E03}"/>
              </a:ext>
            </a:extLst>
          </p:cNvPr>
          <p:cNvSpPr/>
          <p:nvPr userDrawn="1"/>
        </p:nvSpPr>
        <p:spPr>
          <a:xfrm>
            <a:off x="76012" y="2853559"/>
            <a:ext cx="1046440" cy="3502795"/>
          </a:xfrm>
          <a:prstGeom prst="rect">
            <a:avLst/>
          </a:prstGeom>
          <a:noFill/>
        </p:spPr>
        <p:txBody>
          <a:bodyPr vert="vert270" wrap="square" lIns="91440" tIns="45720" rIns="91440" bIns="45720" anchor="ctr" anchorCtr="0">
            <a:spAutoFit/>
          </a:bodyPr>
          <a:lstStyle/>
          <a:p>
            <a:pPr algn="ctr"/>
            <a:r>
              <a:rPr lang="en-US" sz="2800" b="0" cap="none" spc="-150" dirty="0">
                <a:ln w="0"/>
                <a:solidFill>
                  <a:schemeClr val="tx1"/>
                </a:solidFill>
                <a:effectLst>
                  <a:outerShdw blurRad="38100" dist="19050" dir="2700000" algn="tl" rotWithShape="0">
                    <a:schemeClr val="dk1">
                      <a:alpha val="40000"/>
                    </a:schemeClr>
                  </a:outerShdw>
                </a:effectLst>
              </a:rPr>
              <a:t>Zonta District 10</a:t>
            </a:r>
          </a:p>
          <a:p>
            <a:pPr algn="ctr"/>
            <a:r>
              <a:rPr lang="en-US" sz="2800" b="0" cap="none" spc="-150" dirty="0">
                <a:ln w="0"/>
                <a:solidFill>
                  <a:schemeClr val="tx1"/>
                </a:solidFill>
                <a:effectLst>
                  <a:outerShdw blurRad="38100" dist="19050" dir="2700000" algn="tl" rotWithShape="0">
                    <a:schemeClr val="dk1">
                      <a:alpha val="40000"/>
                    </a:schemeClr>
                  </a:outerShdw>
                </a:effectLst>
              </a:rPr>
              <a:t>2026 Area Meetings</a:t>
            </a:r>
          </a:p>
        </p:txBody>
      </p:sp>
      <p:pic>
        <p:nvPicPr>
          <p:cNvPr id="5" name="Picture 4">
            <a:extLst>
              <a:ext uri="{FF2B5EF4-FFF2-40B4-BE49-F238E27FC236}">
                <a16:creationId xmlns:a16="http://schemas.microsoft.com/office/drawing/2014/main" id="{B2684A24-6930-BFA1-A11D-1977202FCCBA}"/>
              </a:ext>
            </a:extLst>
          </p:cNvPr>
          <p:cNvPicPr>
            <a:picLocks noChangeAspect="1"/>
          </p:cNvPicPr>
          <p:nvPr userDrawn="1"/>
        </p:nvPicPr>
        <p:blipFill>
          <a:blip r:embed="rId15">
            <a:clrChange>
              <a:clrFrom>
                <a:srgbClr val="FFFFFF"/>
              </a:clrFrom>
              <a:clrTo>
                <a:srgbClr val="FFFFFF">
                  <a:alpha val="0"/>
                </a:srgbClr>
              </a:clrTo>
            </a:clrChange>
          </a:blip>
          <a:srcRect/>
          <a:stretch/>
        </p:blipFill>
        <p:spPr>
          <a:xfrm>
            <a:off x="9556123" y="426858"/>
            <a:ext cx="2011821" cy="235143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354" rtl="0" eaLnBrk="1" latinLnBrk="0" hangingPunct="1">
        <a:lnSpc>
          <a:spcPct val="90000"/>
        </a:lnSpc>
        <a:spcBef>
          <a:spcPct val="0"/>
        </a:spcBef>
        <a:buNone/>
        <a:defRPr sz="3600" kern="1200" spc="-60" baseline="0">
          <a:solidFill>
            <a:schemeClr val="tx1"/>
          </a:solidFill>
          <a:latin typeface="+mj-lt"/>
          <a:ea typeface="+mj-ea"/>
          <a:cs typeface="+mj-cs"/>
        </a:defRPr>
      </a:lvl1pPr>
    </p:titleStyle>
    <p:bodyStyle>
      <a:lvl1pPr marL="182870" indent="-182870" algn="l" defTabSz="914354" rtl="0" eaLnBrk="1" latinLnBrk="0" hangingPunct="1">
        <a:lnSpc>
          <a:spcPct val="90000"/>
        </a:lnSpc>
        <a:spcBef>
          <a:spcPts val="1200"/>
        </a:spcBef>
        <a:buClr>
          <a:schemeClr val="accent1"/>
        </a:buClr>
        <a:buFont typeface="Wingdings 2" pitchFamily="18" charset="2"/>
        <a:buChar char=""/>
        <a:defRPr sz="3200" kern="1200">
          <a:solidFill>
            <a:schemeClr val="tx1">
              <a:lumMod val="65000"/>
              <a:lumOff val="35000"/>
            </a:schemeClr>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2000" kern="1200">
          <a:solidFill>
            <a:schemeClr val="tx1">
              <a:lumMod val="65000"/>
              <a:lumOff val="35000"/>
            </a:schemeClr>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zonta.org/Web/My_Zonta/Tools/Club_Tools/U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zonta.org/Web/My_Zonta/Tools/Club_Tools/US"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michellew@cookandkocher.co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zonta.org/images/docs/Tools/MembershipDues/ManagingYourClubOnlineInstructions.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zontad10treasurer@gmail.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zontadistrict10.org/member-resources/club-opera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B997-3C0A-4746-B261-01700F80A15E}"/>
              </a:ext>
            </a:extLst>
          </p:cNvPr>
          <p:cNvSpPr>
            <a:spLocks noGrp="1"/>
          </p:cNvSpPr>
          <p:nvPr>
            <p:ph type="ctrTitle"/>
          </p:nvPr>
        </p:nvSpPr>
        <p:spPr>
          <a:xfrm>
            <a:off x="2003255" y="1907672"/>
            <a:ext cx="9312585" cy="2298879"/>
          </a:xfrm>
        </p:spPr>
        <p:txBody>
          <a:bodyPr>
            <a:normAutofit/>
          </a:bodyPr>
          <a:lstStyle/>
          <a:p>
            <a:pPr algn="ctr"/>
            <a:r>
              <a:rPr lang="en-US" sz="4800" dirty="0"/>
              <a:t>Welcome to the Zonta International </a:t>
            </a:r>
            <a:br>
              <a:rPr lang="en-US" sz="4800" dirty="0"/>
            </a:br>
            <a:r>
              <a:rPr lang="en-US" sz="4800" dirty="0"/>
              <a:t>District 10 2026 Area Meetings</a:t>
            </a:r>
          </a:p>
        </p:txBody>
      </p:sp>
      <p:sp>
        <p:nvSpPr>
          <p:cNvPr id="3" name="Subtitle 2">
            <a:extLst>
              <a:ext uri="{FF2B5EF4-FFF2-40B4-BE49-F238E27FC236}">
                <a16:creationId xmlns:a16="http://schemas.microsoft.com/office/drawing/2014/main" id="{918C2717-8A46-4C29-A40D-CE35B8494816}"/>
              </a:ext>
            </a:extLst>
          </p:cNvPr>
          <p:cNvSpPr>
            <a:spLocks noGrp="1"/>
          </p:cNvSpPr>
          <p:nvPr>
            <p:ph type="subTitle" idx="1"/>
          </p:nvPr>
        </p:nvSpPr>
        <p:spPr>
          <a:xfrm>
            <a:off x="4040709" y="4542793"/>
            <a:ext cx="4835047" cy="1400953"/>
          </a:xfrm>
        </p:spPr>
        <p:txBody>
          <a:bodyPr>
            <a:normAutofit/>
          </a:bodyPr>
          <a:lstStyle/>
          <a:p>
            <a:pPr algn="ctr"/>
            <a:r>
              <a:rPr lang="en-US" sz="3600" dirty="0"/>
              <a:t>Linda Licarione</a:t>
            </a:r>
          </a:p>
          <a:p>
            <a:pPr algn="ctr"/>
            <a:r>
              <a:rPr lang="en-US" sz="3600" dirty="0"/>
              <a:t>District 10 Treasurer</a:t>
            </a:r>
          </a:p>
          <a:p>
            <a:pPr algn="ctr"/>
            <a:endParaRPr lang="en-US" sz="3600" dirty="0">
              <a:solidFill>
                <a:schemeClr val="accent1">
                  <a:lumMod val="50000"/>
                </a:schemeClr>
              </a:solidFill>
            </a:endParaRPr>
          </a:p>
        </p:txBody>
      </p:sp>
    </p:spTree>
    <p:extLst>
      <p:ext uri="{BB962C8B-B14F-4D97-AF65-F5344CB8AC3E}">
        <p14:creationId xmlns:p14="http://schemas.microsoft.com/office/powerpoint/2010/main" val="306885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1EF-42B2-6CB0-3656-45C3660117D6}"/>
              </a:ext>
            </a:extLst>
          </p:cNvPr>
          <p:cNvSpPr>
            <a:spLocks noGrp="1"/>
          </p:cNvSpPr>
          <p:nvPr>
            <p:ph type="title"/>
          </p:nvPr>
        </p:nvSpPr>
        <p:spPr/>
        <p:txBody>
          <a:bodyPr>
            <a:normAutofit/>
          </a:bodyPr>
          <a:lstStyle/>
          <a:p>
            <a:pPr algn="ctr"/>
            <a:r>
              <a:rPr lang="en-US" sz="4400" b="1" dirty="0"/>
              <a:t>FINANCIAL REPORTS</a:t>
            </a:r>
          </a:p>
        </p:txBody>
      </p:sp>
      <p:sp>
        <p:nvSpPr>
          <p:cNvPr id="3" name="Content Placeholder 2">
            <a:extLst>
              <a:ext uri="{FF2B5EF4-FFF2-40B4-BE49-F238E27FC236}">
                <a16:creationId xmlns:a16="http://schemas.microsoft.com/office/drawing/2014/main" id="{E593430A-1FCF-2B9F-6F8A-4E191C0BE358}"/>
              </a:ext>
            </a:extLst>
          </p:cNvPr>
          <p:cNvSpPr>
            <a:spLocks noGrp="1"/>
          </p:cNvSpPr>
          <p:nvPr>
            <p:ph idx="1"/>
          </p:nvPr>
        </p:nvSpPr>
        <p:spPr>
          <a:xfrm>
            <a:off x="1594022" y="1444336"/>
            <a:ext cx="3175405" cy="3865420"/>
          </a:xfrm>
        </p:spPr>
        <p:style>
          <a:lnRef idx="2">
            <a:schemeClr val="accent1"/>
          </a:lnRef>
          <a:fillRef idx="1">
            <a:schemeClr val="lt1"/>
          </a:fillRef>
          <a:effectRef idx="0">
            <a:schemeClr val="accent1"/>
          </a:effectRef>
          <a:fontRef idx="minor">
            <a:schemeClr val="dk1"/>
          </a:fontRef>
        </p:style>
        <p:txBody>
          <a:bodyPr/>
          <a:lstStyle/>
          <a:p>
            <a:r>
              <a:rPr lang="en-US" sz="2800" b="1" dirty="0">
                <a:ln w="0"/>
                <a:solidFill>
                  <a:schemeClr val="accent1"/>
                </a:solidFill>
                <a:effectLst>
                  <a:outerShdw blurRad="38100" dist="25400" dir="5400000" algn="ctr" rotWithShape="0">
                    <a:srgbClr val="6E747A">
                      <a:alpha val="43000"/>
                    </a:srgbClr>
                  </a:outerShdw>
                </a:effectLst>
              </a:rPr>
              <a:t>Financial Position</a:t>
            </a:r>
          </a:p>
          <a:p>
            <a:r>
              <a:rPr lang="en-US" sz="2800" dirty="0">
                <a:solidFill>
                  <a:schemeClr val="tx1"/>
                </a:solidFill>
              </a:rPr>
              <a:t>Assets (own)</a:t>
            </a:r>
          </a:p>
          <a:p>
            <a:r>
              <a:rPr lang="en-US" sz="2800" dirty="0">
                <a:solidFill>
                  <a:schemeClr val="tx1"/>
                </a:solidFill>
              </a:rPr>
              <a:t>Liabilities (owe)</a:t>
            </a:r>
          </a:p>
          <a:p>
            <a:r>
              <a:rPr lang="en-US" sz="2800" dirty="0">
                <a:solidFill>
                  <a:schemeClr val="tx1"/>
                </a:solidFill>
              </a:rPr>
              <a:t>Net assets (difference)</a:t>
            </a:r>
          </a:p>
          <a:p>
            <a:r>
              <a:rPr lang="en-US" dirty="0">
                <a:solidFill>
                  <a:schemeClr val="tx1"/>
                </a:solidFill>
              </a:rPr>
              <a:t>(Balance Sheet)</a:t>
            </a:r>
          </a:p>
          <a:p>
            <a:endParaRPr lang="en-US" dirty="0"/>
          </a:p>
        </p:txBody>
      </p:sp>
      <p:pic>
        <p:nvPicPr>
          <p:cNvPr id="4" name="Picture 3">
            <a:extLst>
              <a:ext uri="{FF2B5EF4-FFF2-40B4-BE49-F238E27FC236}">
                <a16:creationId xmlns:a16="http://schemas.microsoft.com/office/drawing/2014/main" id="{D68DC70D-41E4-9FD7-54AE-A829F7807859}"/>
              </a:ext>
            </a:extLst>
          </p:cNvPr>
          <p:cNvPicPr>
            <a:picLocks noChangeAspect="1"/>
          </p:cNvPicPr>
          <p:nvPr/>
        </p:nvPicPr>
        <p:blipFill>
          <a:blip r:embed="rId3"/>
          <a:stretch>
            <a:fillRect/>
          </a:stretch>
        </p:blipFill>
        <p:spPr>
          <a:xfrm>
            <a:off x="10274715" y="48987"/>
            <a:ext cx="918189" cy="1286644"/>
          </a:xfrm>
          <a:prstGeom prst="rect">
            <a:avLst/>
          </a:prstGeom>
        </p:spPr>
      </p:pic>
      <p:pic>
        <p:nvPicPr>
          <p:cNvPr id="5" name="Picture 4">
            <a:extLst>
              <a:ext uri="{FF2B5EF4-FFF2-40B4-BE49-F238E27FC236}">
                <a16:creationId xmlns:a16="http://schemas.microsoft.com/office/drawing/2014/main" id="{CBE14330-FA9C-B289-AF48-2ADEF62F1EBA}"/>
              </a:ext>
            </a:extLst>
          </p:cNvPr>
          <p:cNvPicPr>
            <a:picLocks noChangeAspect="1"/>
          </p:cNvPicPr>
          <p:nvPr/>
        </p:nvPicPr>
        <p:blipFill>
          <a:blip r:embed="rId3"/>
          <a:stretch>
            <a:fillRect/>
          </a:stretch>
        </p:blipFill>
        <p:spPr>
          <a:xfrm>
            <a:off x="1594021" y="-18382"/>
            <a:ext cx="918189" cy="1286644"/>
          </a:xfrm>
          <a:prstGeom prst="rect">
            <a:avLst/>
          </a:prstGeom>
        </p:spPr>
      </p:pic>
      <p:sp>
        <p:nvSpPr>
          <p:cNvPr id="10" name="Content Placeholder 2">
            <a:extLst>
              <a:ext uri="{FF2B5EF4-FFF2-40B4-BE49-F238E27FC236}">
                <a16:creationId xmlns:a16="http://schemas.microsoft.com/office/drawing/2014/main" id="{61376AE3-6241-99E4-2A4D-67CA5D32136E}"/>
              </a:ext>
            </a:extLst>
          </p:cNvPr>
          <p:cNvSpPr txBox="1">
            <a:spLocks/>
          </p:cNvSpPr>
          <p:nvPr/>
        </p:nvSpPr>
        <p:spPr>
          <a:xfrm>
            <a:off x="5393630" y="1444336"/>
            <a:ext cx="3175405" cy="3865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sz="2800" b="1" dirty="0">
                <a:ln w="0"/>
                <a:solidFill>
                  <a:schemeClr val="accent1"/>
                </a:solidFill>
                <a:effectLst>
                  <a:outerShdw blurRad="38100" dist="25400" dir="5400000" algn="ctr" rotWithShape="0">
                    <a:srgbClr val="6E747A">
                      <a:alpha val="43000"/>
                    </a:srgbClr>
                  </a:outerShdw>
                </a:effectLst>
              </a:rPr>
              <a:t>Financial Activity</a:t>
            </a:r>
          </a:p>
          <a:p>
            <a:r>
              <a:rPr lang="en-US" sz="2800" dirty="0">
                <a:solidFill>
                  <a:schemeClr val="tx1"/>
                </a:solidFill>
              </a:rPr>
              <a:t>Revenues </a:t>
            </a:r>
          </a:p>
          <a:p>
            <a:r>
              <a:rPr lang="en-US" sz="2800" dirty="0">
                <a:solidFill>
                  <a:schemeClr val="tx1"/>
                </a:solidFill>
              </a:rPr>
              <a:t>Expenses </a:t>
            </a:r>
          </a:p>
          <a:p>
            <a:r>
              <a:rPr lang="en-US" sz="2800" dirty="0">
                <a:solidFill>
                  <a:schemeClr val="tx1"/>
                </a:solidFill>
              </a:rPr>
              <a:t>Compared to Budget</a:t>
            </a:r>
          </a:p>
          <a:p>
            <a:r>
              <a:rPr lang="en-US" dirty="0">
                <a:solidFill>
                  <a:schemeClr val="tx1"/>
                </a:solidFill>
              </a:rPr>
              <a:t>(Profit &amp; Loss)</a:t>
            </a:r>
            <a:endParaRPr lang="en-US" dirty="0"/>
          </a:p>
        </p:txBody>
      </p:sp>
    </p:spTree>
    <p:extLst>
      <p:ext uri="{BB962C8B-B14F-4D97-AF65-F5344CB8AC3E}">
        <p14:creationId xmlns:p14="http://schemas.microsoft.com/office/powerpoint/2010/main" val="391677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3EB4-D554-5E5C-A5D9-8BF924348237}"/>
              </a:ext>
            </a:extLst>
          </p:cNvPr>
          <p:cNvSpPr>
            <a:spLocks noGrp="1"/>
          </p:cNvSpPr>
          <p:nvPr>
            <p:ph type="title"/>
          </p:nvPr>
        </p:nvSpPr>
        <p:spPr/>
        <p:txBody>
          <a:bodyPr>
            <a:normAutofit/>
          </a:bodyPr>
          <a:lstStyle/>
          <a:p>
            <a:pPr algn="ctr"/>
            <a:r>
              <a:rPr lang="en-US" sz="4400" dirty="0"/>
              <a:t>FINANCIAL REPORT</a:t>
            </a:r>
          </a:p>
        </p:txBody>
      </p:sp>
      <p:sp>
        <p:nvSpPr>
          <p:cNvPr id="3" name="Content Placeholder 2">
            <a:extLst>
              <a:ext uri="{FF2B5EF4-FFF2-40B4-BE49-F238E27FC236}">
                <a16:creationId xmlns:a16="http://schemas.microsoft.com/office/drawing/2014/main" id="{01184B1B-203F-F9F1-B0B7-FA90AAB3CF68}"/>
              </a:ext>
            </a:extLst>
          </p:cNvPr>
          <p:cNvSpPr>
            <a:spLocks noGrp="1"/>
          </p:cNvSpPr>
          <p:nvPr>
            <p:ph idx="1"/>
          </p:nvPr>
        </p:nvSpPr>
        <p:spPr>
          <a:xfrm>
            <a:off x="1687540" y="2807799"/>
            <a:ext cx="2053187" cy="3289873"/>
          </a:xfrm>
        </p:spPr>
        <p:style>
          <a:lnRef idx="2">
            <a:schemeClr val="dk1"/>
          </a:lnRef>
          <a:fillRef idx="1">
            <a:schemeClr val="lt1"/>
          </a:fillRef>
          <a:effectRef idx="0">
            <a:schemeClr val="dk1"/>
          </a:effectRef>
          <a:fontRef idx="minor">
            <a:schemeClr val="dk1"/>
          </a:fontRef>
        </p:style>
        <p:txBody>
          <a:bodyPr>
            <a:normAutofit/>
          </a:bodyPr>
          <a:lstStyle/>
          <a:p>
            <a:r>
              <a:rPr lang="en-US" b="1" dirty="0">
                <a:ln w="0"/>
                <a:solidFill>
                  <a:schemeClr val="accent1"/>
                </a:solidFill>
                <a:effectLst>
                  <a:outerShdw blurRad="38100" dist="25400" dir="5400000" algn="ctr" rotWithShape="0">
                    <a:srgbClr val="6E747A">
                      <a:alpha val="43000"/>
                    </a:srgbClr>
                  </a:outerShdw>
                </a:effectLst>
              </a:rPr>
              <a:t>Accurate records</a:t>
            </a:r>
          </a:p>
          <a:p>
            <a:r>
              <a:rPr lang="en-US" dirty="0">
                <a:solidFill>
                  <a:schemeClr val="tx1"/>
                </a:solidFill>
              </a:rPr>
              <a:t>Separate service from club activities</a:t>
            </a:r>
          </a:p>
          <a:p>
            <a:r>
              <a:rPr lang="en-US" dirty="0">
                <a:solidFill>
                  <a:schemeClr val="tx1"/>
                </a:solidFill>
              </a:rPr>
              <a:t>Reconcile bank statements to financial records</a:t>
            </a:r>
          </a:p>
          <a:p>
            <a:endParaRPr lang="en-US" dirty="0"/>
          </a:p>
        </p:txBody>
      </p:sp>
      <p:sp>
        <p:nvSpPr>
          <p:cNvPr id="4" name="Content Placeholder 2">
            <a:extLst>
              <a:ext uri="{FF2B5EF4-FFF2-40B4-BE49-F238E27FC236}">
                <a16:creationId xmlns:a16="http://schemas.microsoft.com/office/drawing/2014/main" id="{9E17717A-485C-7727-C736-6F4EDEF25BA3}"/>
              </a:ext>
            </a:extLst>
          </p:cNvPr>
          <p:cNvSpPr txBox="1">
            <a:spLocks/>
          </p:cNvSpPr>
          <p:nvPr/>
        </p:nvSpPr>
        <p:spPr>
          <a:xfrm>
            <a:off x="4380517" y="2807800"/>
            <a:ext cx="2053187" cy="32898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b="1" dirty="0">
                <a:ln w="0"/>
                <a:solidFill>
                  <a:schemeClr val="accent1"/>
                </a:solidFill>
                <a:effectLst>
                  <a:outerShdw blurRad="38100" dist="25400" dir="5400000" algn="ctr" rotWithShape="0">
                    <a:srgbClr val="6E747A">
                      <a:alpha val="43000"/>
                    </a:srgbClr>
                  </a:outerShdw>
                </a:effectLst>
              </a:rPr>
              <a:t>Tracking activity</a:t>
            </a:r>
          </a:p>
          <a:p>
            <a:r>
              <a:rPr lang="en-US" dirty="0">
                <a:solidFill>
                  <a:schemeClr val="tx1"/>
                </a:solidFill>
              </a:rPr>
              <a:t>Manual ledgers</a:t>
            </a:r>
          </a:p>
          <a:p>
            <a:r>
              <a:rPr lang="en-US" dirty="0">
                <a:solidFill>
                  <a:schemeClr val="tx1"/>
                </a:solidFill>
              </a:rPr>
              <a:t>Spreadsheets</a:t>
            </a:r>
          </a:p>
          <a:p>
            <a:r>
              <a:rPr lang="en-US" dirty="0">
                <a:solidFill>
                  <a:schemeClr val="tx1"/>
                </a:solidFill>
              </a:rPr>
              <a:t>Software</a:t>
            </a:r>
          </a:p>
          <a:p>
            <a:endParaRPr lang="en-US" dirty="0"/>
          </a:p>
        </p:txBody>
      </p:sp>
      <p:sp>
        <p:nvSpPr>
          <p:cNvPr id="5" name="Content Placeholder 2">
            <a:extLst>
              <a:ext uri="{FF2B5EF4-FFF2-40B4-BE49-F238E27FC236}">
                <a16:creationId xmlns:a16="http://schemas.microsoft.com/office/drawing/2014/main" id="{2582027D-4526-AB8B-F831-B66081490951}"/>
              </a:ext>
            </a:extLst>
          </p:cNvPr>
          <p:cNvSpPr txBox="1">
            <a:spLocks/>
          </p:cNvSpPr>
          <p:nvPr/>
        </p:nvSpPr>
        <p:spPr>
          <a:xfrm>
            <a:off x="7209390" y="2762858"/>
            <a:ext cx="2053187" cy="333481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b="1" dirty="0">
                <a:ln w="0"/>
                <a:solidFill>
                  <a:schemeClr val="accent1"/>
                </a:solidFill>
                <a:effectLst>
                  <a:outerShdw blurRad="38100" dist="25400" dir="5400000" algn="ctr" rotWithShape="0">
                    <a:srgbClr val="6E747A">
                      <a:alpha val="43000"/>
                    </a:srgbClr>
                  </a:outerShdw>
                </a:effectLst>
              </a:rPr>
              <a:t>Monitoring</a:t>
            </a:r>
          </a:p>
          <a:p>
            <a:r>
              <a:rPr lang="en-US" dirty="0">
                <a:solidFill>
                  <a:schemeClr val="tx1"/>
                </a:solidFill>
              </a:rPr>
              <a:t>Verify funds available before spending money</a:t>
            </a:r>
          </a:p>
          <a:p>
            <a:r>
              <a:rPr lang="en-US" dirty="0">
                <a:solidFill>
                  <a:schemeClr val="tx1"/>
                </a:solidFill>
              </a:rPr>
              <a:t>Watch both expenses and revenues</a:t>
            </a:r>
          </a:p>
          <a:p>
            <a:endParaRPr lang="en-US" dirty="0"/>
          </a:p>
        </p:txBody>
      </p:sp>
      <p:sp>
        <p:nvSpPr>
          <p:cNvPr id="6" name="Content Placeholder 2">
            <a:extLst>
              <a:ext uri="{FF2B5EF4-FFF2-40B4-BE49-F238E27FC236}">
                <a16:creationId xmlns:a16="http://schemas.microsoft.com/office/drawing/2014/main" id="{6BEDF2D6-5E00-A500-026B-BAB0F0ADC6D7}"/>
              </a:ext>
            </a:extLst>
          </p:cNvPr>
          <p:cNvSpPr txBox="1">
            <a:spLocks/>
          </p:cNvSpPr>
          <p:nvPr/>
        </p:nvSpPr>
        <p:spPr>
          <a:xfrm>
            <a:off x="9593899" y="2807801"/>
            <a:ext cx="2053187" cy="324493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dirty="0">
                <a:ln w="0"/>
                <a:solidFill>
                  <a:schemeClr val="accent1"/>
                </a:solidFill>
                <a:effectLst>
                  <a:outerShdw blurRad="38100" dist="25400" dir="5400000" algn="ctr" rotWithShape="0">
                    <a:srgbClr val="6E747A">
                      <a:alpha val="43000"/>
                    </a:srgbClr>
                  </a:outerShdw>
                </a:effectLst>
              </a:rPr>
              <a:t>Reserves</a:t>
            </a:r>
          </a:p>
          <a:p>
            <a:r>
              <a:rPr lang="en-US" dirty="0">
                <a:solidFill>
                  <a:schemeClr val="tx1"/>
                </a:solidFill>
              </a:rPr>
              <a:t>Monies kept to strengthen financial position</a:t>
            </a:r>
          </a:p>
          <a:p>
            <a:r>
              <a:rPr lang="en-US" dirty="0">
                <a:solidFill>
                  <a:schemeClr val="tx1"/>
                </a:solidFill>
              </a:rPr>
              <a:t>Too much</a:t>
            </a:r>
          </a:p>
          <a:p>
            <a:r>
              <a:rPr lang="en-US" dirty="0">
                <a:solidFill>
                  <a:schemeClr val="tx1"/>
                </a:solidFill>
              </a:rPr>
              <a:t>Too little</a:t>
            </a:r>
            <a:endParaRPr lang="en-US" dirty="0"/>
          </a:p>
        </p:txBody>
      </p:sp>
      <p:pic>
        <p:nvPicPr>
          <p:cNvPr id="7" name="Picture 6">
            <a:extLst>
              <a:ext uri="{FF2B5EF4-FFF2-40B4-BE49-F238E27FC236}">
                <a16:creationId xmlns:a16="http://schemas.microsoft.com/office/drawing/2014/main" id="{B4D14D31-06DF-1BB9-9852-8C802B4EE6A7}"/>
              </a:ext>
            </a:extLst>
          </p:cNvPr>
          <p:cNvPicPr>
            <a:picLocks noChangeAspect="1"/>
          </p:cNvPicPr>
          <p:nvPr/>
        </p:nvPicPr>
        <p:blipFill>
          <a:blip r:embed="rId3"/>
          <a:stretch>
            <a:fillRect/>
          </a:stretch>
        </p:blipFill>
        <p:spPr>
          <a:xfrm>
            <a:off x="1594021" y="-18382"/>
            <a:ext cx="918189" cy="1286644"/>
          </a:xfrm>
          <a:prstGeom prst="rect">
            <a:avLst/>
          </a:prstGeom>
        </p:spPr>
      </p:pic>
      <p:pic>
        <p:nvPicPr>
          <p:cNvPr id="8" name="Picture 7">
            <a:extLst>
              <a:ext uri="{FF2B5EF4-FFF2-40B4-BE49-F238E27FC236}">
                <a16:creationId xmlns:a16="http://schemas.microsoft.com/office/drawing/2014/main" id="{6FBC047C-0D2B-0D1B-78EF-8552235E3F45}"/>
              </a:ext>
            </a:extLst>
          </p:cNvPr>
          <p:cNvPicPr>
            <a:picLocks noChangeAspect="1"/>
          </p:cNvPicPr>
          <p:nvPr/>
        </p:nvPicPr>
        <p:blipFill>
          <a:blip r:embed="rId3"/>
          <a:stretch>
            <a:fillRect/>
          </a:stretch>
        </p:blipFill>
        <p:spPr>
          <a:xfrm>
            <a:off x="10728897" y="0"/>
            <a:ext cx="918189" cy="1286644"/>
          </a:xfrm>
          <a:prstGeom prst="rect">
            <a:avLst/>
          </a:prstGeom>
        </p:spPr>
      </p:pic>
    </p:spTree>
    <p:extLst>
      <p:ext uri="{BB962C8B-B14F-4D97-AF65-F5344CB8AC3E}">
        <p14:creationId xmlns:p14="http://schemas.microsoft.com/office/powerpoint/2010/main" val="75502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9306-301E-371C-CAA2-B7E06280BE2F}"/>
              </a:ext>
            </a:extLst>
          </p:cNvPr>
          <p:cNvSpPr>
            <a:spLocks noGrp="1"/>
          </p:cNvSpPr>
          <p:nvPr>
            <p:ph type="title"/>
          </p:nvPr>
        </p:nvSpPr>
        <p:spPr/>
        <p:txBody>
          <a:bodyPr>
            <a:normAutofit/>
          </a:bodyPr>
          <a:lstStyle/>
          <a:p>
            <a:pPr algn="ctr"/>
            <a:r>
              <a:rPr lang="en-US" sz="4400" dirty="0"/>
              <a:t>AUDIT, REVIEW OR COMPILATION</a:t>
            </a:r>
          </a:p>
        </p:txBody>
      </p:sp>
      <p:sp>
        <p:nvSpPr>
          <p:cNvPr id="3" name="Content Placeholder 2">
            <a:extLst>
              <a:ext uri="{FF2B5EF4-FFF2-40B4-BE49-F238E27FC236}">
                <a16:creationId xmlns:a16="http://schemas.microsoft.com/office/drawing/2014/main" id="{A609D0A0-8946-7C4B-CA1D-7D73030805CD}"/>
              </a:ext>
            </a:extLst>
          </p:cNvPr>
          <p:cNvSpPr>
            <a:spLocks noGrp="1"/>
          </p:cNvSpPr>
          <p:nvPr>
            <p:ph idx="1"/>
          </p:nvPr>
        </p:nvSpPr>
        <p:spPr/>
        <p:txBody>
          <a:bodyPr/>
          <a:lstStyle/>
          <a:p>
            <a:r>
              <a:rPr lang="en-US" sz="2800" b="1" dirty="0"/>
              <a:t>Zonta International Bylaws</a:t>
            </a:r>
          </a:p>
          <a:p>
            <a:pPr lvl="1"/>
            <a:r>
              <a:rPr lang="en-US" sz="2800" dirty="0"/>
              <a:t>District</a:t>
            </a:r>
          </a:p>
          <a:p>
            <a:pPr lvl="2"/>
            <a:r>
              <a:rPr lang="en-US" sz="2800" dirty="0"/>
              <a:t>Examine financial records (audited, reviewed or</a:t>
            </a:r>
          </a:p>
          <a:p>
            <a:pPr marL="960072" lvl="2" indent="0">
              <a:buNone/>
            </a:pPr>
            <a:r>
              <a:rPr lang="en-US" sz="2800" dirty="0"/>
              <a:t>  compiled by certified/chartered public accountant or a  </a:t>
            </a:r>
          </a:p>
          <a:p>
            <a:pPr marL="960072" lvl="2" indent="0">
              <a:buNone/>
            </a:pPr>
            <a:r>
              <a:rPr lang="en-US" sz="2800" dirty="0"/>
              <a:t>   qualified individual independent of the district board)</a:t>
            </a:r>
          </a:p>
          <a:p>
            <a:pPr lvl="1"/>
            <a:r>
              <a:rPr lang="en-US" sz="2800" dirty="0"/>
              <a:t>Club</a:t>
            </a:r>
          </a:p>
          <a:p>
            <a:pPr lvl="2"/>
            <a:r>
              <a:rPr lang="en-US" sz="2800" dirty="0"/>
              <a:t>Examine financial records by a person independent of the board </a:t>
            </a:r>
          </a:p>
          <a:p>
            <a:r>
              <a:rPr lang="en-US" sz="2800" dirty="0"/>
              <a:t>Check district or club bylaws</a:t>
            </a:r>
          </a:p>
          <a:p>
            <a:endParaRPr lang="en-US" dirty="0"/>
          </a:p>
        </p:txBody>
      </p:sp>
    </p:spTree>
    <p:extLst>
      <p:ext uri="{BB962C8B-B14F-4D97-AF65-F5344CB8AC3E}">
        <p14:creationId xmlns:p14="http://schemas.microsoft.com/office/powerpoint/2010/main" val="412245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5F70-E9F7-3C34-C54A-362B0383DEE1}"/>
              </a:ext>
            </a:extLst>
          </p:cNvPr>
          <p:cNvSpPr>
            <a:spLocks noGrp="1"/>
          </p:cNvSpPr>
          <p:nvPr>
            <p:ph type="title"/>
          </p:nvPr>
        </p:nvSpPr>
        <p:spPr>
          <a:xfrm>
            <a:off x="1469331" y="277879"/>
            <a:ext cx="9959546" cy="697676"/>
          </a:xfrm>
        </p:spPr>
        <p:txBody>
          <a:bodyPr>
            <a:normAutofit/>
          </a:bodyPr>
          <a:lstStyle/>
          <a:p>
            <a:pPr algn="ctr"/>
            <a:r>
              <a:rPr lang="en-US" sz="4400" b="1" dirty="0"/>
              <a:t>CONTRIBUTIONS</a:t>
            </a:r>
          </a:p>
        </p:txBody>
      </p:sp>
      <p:sp>
        <p:nvSpPr>
          <p:cNvPr id="3" name="Content Placeholder 2">
            <a:extLst>
              <a:ext uri="{FF2B5EF4-FFF2-40B4-BE49-F238E27FC236}">
                <a16:creationId xmlns:a16="http://schemas.microsoft.com/office/drawing/2014/main" id="{68926B38-AC57-ACDA-9829-698816161DCC}"/>
              </a:ext>
            </a:extLst>
          </p:cNvPr>
          <p:cNvSpPr>
            <a:spLocks noGrp="1"/>
          </p:cNvSpPr>
          <p:nvPr>
            <p:ph idx="1"/>
          </p:nvPr>
        </p:nvSpPr>
        <p:spPr>
          <a:xfrm>
            <a:off x="1469332" y="1184565"/>
            <a:ext cx="2084360" cy="2597726"/>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400" dirty="0">
                <a:solidFill>
                  <a:schemeClr val="tx1"/>
                </a:solidFill>
                <a:latin typeface="Lato" panose="020F0502020204030203" pitchFamily="34" charset="77"/>
              </a:rPr>
              <a:t>US </a:t>
            </a:r>
          </a:p>
          <a:p>
            <a:pPr algn="ctr"/>
            <a:r>
              <a:rPr lang="en-US" sz="2400" b="1" dirty="0">
                <a:ln w="0"/>
                <a:solidFill>
                  <a:schemeClr val="accent1"/>
                </a:solidFill>
                <a:effectLst>
                  <a:outerShdw blurRad="38100" dist="25400" dir="5400000" algn="ctr" rotWithShape="0">
                    <a:srgbClr val="6E747A">
                      <a:alpha val="43000"/>
                    </a:srgbClr>
                  </a:outerShdw>
                </a:effectLst>
                <a:latin typeface="Lato" panose="020F0502020204030203" pitchFamily="34" charset="77"/>
              </a:rPr>
              <a:t>501 (C)4 </a:t>
            </a:r>
          </a:p>
          <a:p>
            <a:pPr algn="ctr"/>
            <a:r>
              <a:rPr lang="en-US" sz="2400" dirty="0" err="1">
                <a:solidFill>
                  <a:schemeClr val="tx1"/>
                </a:solidFill>
                <a:latin typeface="Lato" panose="020F0502020204030203" pitchFamily="34" charset="77"/>
              </a:rPr>
              <a:t>NonProfit</a:t>
            </a:r>
            <a:endParaRPr lang="en-US" sz="2400" dirty="0">
              <a:solidFill>
                <a:schemeClr val="tx1"/>
              </a:solidFill>
              <a:latin typeface="Lato" panose="020F0502020204030203" pitchFamily="34" charset="77"/>
            </a:endParaRPr>
          </a:p>
          <a:p>
            <a:pPr algn="ctr"/>
            <a:r>
              <a:rPr lang="en-US" sz="2400" dirty="0">
                <a:solidFill>
                  <a:schemeClr val="tx1"/>
                </a:solidFill>
                <a:latin typeface="Lato" panose="020F0502020204030203" pitchFamily="34" charset="77"/>
              </a:rPr>
              <a:t>Not Tax Deductible</a:t>
            </a:r>
          </a:p>
          <a:p>
            <a:endParaRPr lang="en-US" dirty="0"/>
          </a:p>
        </p:txBody>
      </p:sp>
      <p:sp>
        <p:nvSpPr>
          <p:cNvPr id="4" name="Content Placeholder 2">
            <a:extLst>
              <a:ext uri="{FF2B5EF4-FFF2-40B4-BE49-F238E27FC236}">
                <a16:creationId xmlns:a16="http://schemas.microsoft.com/office/drawing/2014/main" id="{E0E71047-1AC6-B38A-122D-DB5D24E8F7C3}"/>
              </a:ext>
            </a:extLst>
          </p:cNvPr>
          <p:cNvSpPr txBox="1">
            <a:spLocks/>
          </p:cNvSpPr>
          <p:nvPr/>
        </p:nvSpPr>
        <p:spPr>
          <a:xfrm>
            <a:off x="3973165" y="1184565"/>
            <a:ext cx="2718580" cy="302375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pPr algn="ctr"/>
            <a:r>
              <a:rPr lang="en-US" sz="2400" dirty="0">
                <a:solidFill>
                  <a:schemeClr val="tx1"/>
                </a:solidFill>
                <a:latin typeface="Lato" panose="020F0502020204030203" pitchFamily="34" charset="77"/>
              </a:rPr>
              <a:t>US </a:t>
            </a:r>
          </a:p>
          <a:p>
            <a:pPr algn="ctr"/>
            <a:r>
              <a:rPr lang="en-US" sz="2400" b="1" dirty="0">
                <a:ln w="0"/>
                <a:solidFill>
                  <a:schemeClr val="accent1"/>
                </a:solidFill>
                <a:effectLst>
                  <a:outerShdw blurRad="38100" dist="25400" dir="5400000" algn="ctr" rotWithShape="0">
                    <a:srgbClr val="6E747A">
                      <a:alpha val="43000"/>
                    </a:srgbClr>
                  </a:outerShdw>
                </a:effectLst>
                <a:latin typeface="Lato" panose="020F0502020204030203" pitchFamily="34" charset="77"/>
              </a:rPr>
              <a:t>501 (3) </a:t>
            </a:r>
          </a:p>
          <a:p>
            <a:pPr algn="ctr"/>
            <a:r>
              <a:rPr lang="en-US" sz="2400" dirty="0" err="1">
                <a:solidFill>
                  <a:schemeClr val="tx1"/>
                </a:solidFill>
                <a:latin typeface="Lato" panose="020F0502020204030203" pitchFamily="34" charset="77"/>
              </a:rPr>
              <a:t>NonProfit</a:t>
            </a:r>
            <a:endParaRPr lang="en-US" sz="2400" dirty="0">
              <a:solidFill>
                <a:schemeClr val="tx1"/>
              </a:solidFill>
              <a:latin typeface="Lato" panose="020F0502020204030203" pitchFamily="34" charset="77"/>
            </a:endParaRPr>
          </a:p>
          <a:p>
            <a:pPr algn="ctr"/>
            <a:r>
              <a:rPr lang="en-US" sz="2400" dirty="0">
                <a:solidFill>
                  <a:schemeClr val="tx1"/>
                </a:solidFill>
                <a:latin typeface="Lato" panose="020F0502020204030203" pitchFamily="34" charset="77"/>
              </a:rPr>
              <a:t>Tax Deductible (documentation requirements)</a:t>
            </a:r>
          </a:p>
          <a:p>
            <a:endParaRPr lang="en-US" dirty="0"/>
          </a:p>
        </p:txBody>
      </p:sp>
      <p:sp>
        <p:nvSpPr>
          <p:cNvPr id="6" name="Content Placeholder 2">
            <a:extLst>
              <a:ext uri="{FF2B5EF4-FFF2-40B4-BE49-F238E27FC236}">
                <a16:creationId xmlns:a16="http://schemas.microsoft.com/office/drawing/2014/main" id="{D9ADDF4F-8AF0-61A0-3A49-D107213BA919}"/>
              </a:ext>
            </a:extLst>
          </p:cNvPr>
          <p:cNvSpPr txBox="1">
            <a:spLocks/>
          </p:cNvSpPr>
          <p:nvPr/>
        </p:nvSpPr>
        <p:spPr>
          <a:xfrm>
            <a:off x="7190883" y="1184565"/>
            <a:ext cx="2447969" cy="302375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endParaRPr lang="en-US" sz="2400" dirty="0">
              <a:ln w="0"/>
              <a:solidFill>
                <a:schemeClr val="accent1"/>
              </a:solidFill>
              <a:effectLst>
                <a:outerShdw blurRad="38100" dist="25400" dir="5400000" algn="ctr" rotWithShape="0">
                  <a:srgbClr val="6E747A">
                    <a:alpha val="43000"/>
                  </a:srgbClr>
                </a:outerShdw>
              </a:effectLst>
            </a:endParaRPr>
          </a:p>
          <a:p>
            <a:r>
              <a:rPr lang="en-US" sz="2400" b="1" dirty="0">
                <a:ln w="0"/>
                <a:solidFill>
                  <a:schemeClr val="accent1"/>
                </a:solidFill>
                <a:effectLst>
                  <a:outerShdw blurRad="38100" dist="25400" dir="5400000" algn="ctr" rotWithShape="0">
                    <a:srgbClr val="6E747A">
                      <a:alpha val="43000"/>
                    </a:srgbClr>
                  </a:outerShdw>
                </a:effectLst>
              </a:rPr>
              <a:t>Charitable Contributions </a:t>
            </a:r>
            <a:r>
              <a:rPr lang="en-US" sz="2400" dirty="0"/>
              <a:t>– </a:t>
            </a:r>
          </a:p>
          <a:p>
            <a:r>
              <a:rPr lang="en-US" sz="2400" dirty="0"/>
              <a:t>Substantiation and Disclosure Requirements</a:t>
            </a:r>
          </a:p>
          <a:p>
            <a:pPr marL="0" indent="0" algn="ctr">
              <a:buNone/>
            </a:pPr>
            <a:r>
              <a:rPr lang="en-US" sz="2400" b="1" i="1" dirty="0"/>
              <a:t>IRS Publication 1771</a:t>
            </a:r>
          </a:p>
          <a:p>
            <a:pPr marL="0" indent="0" algn="ctr">
              <a:buNone/>
            </a:pPr>
            <a:endParaRPr lang="en-US" sz="2400" dirty="0">
              <a:solidFill>
                <a:schemeClr val="tx1"/>
              </a:solidFill>
              <a:latin typeface="Lato" panose="020F0502020204030203" pitchFamily="34" charset="77"/>
            </a:endParaRPr>
          </a:p>
          <a:p>
            <a:endParaRPr lang="en-US" dirty="0"/>
          </a:p>
        </p:txBody>
      </p:sp>
      <p:sp>
        <p:nvSpPr>
          <p:cNvPr id="7" name="Arrow: Right 6">
            <a:extLst>
              <a:ext uri="{FF2B5EF4-FFF2-40B4-BE49-F238E27FC236}">
                <a16:creationId xmlns:a16="http://schemas.microsoft.com/office/drawing/2014/main" id="{43F2D86C-5A01-8C16-0D57-9DED0F2A427B}"/>
              </a:ext>
            </a:extLst>
          </p:cNvPr>
          <p:cNvSpPr/>
          <p:nvPr/>
        </p:nvSpPr>
        <p:spPr>
          <a:xfrm>
            <a:off x="6691745" y="2454125"/>
            <a:ext cx="60433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55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D80A-F674-FF07-1EE3-C2C6EABA01EE}"/>
              </a:ext>
            </a:extLst>
          </p:cNvPr>
          <p:cNvSpPr>
            <a:spLocks noGrp="1"/>
          </p:cNvSpPr>
          <p:nvPr>
            <p:ph type="title"/>
          </p:nvPr>
        </p:nvSpPr>
        <p:spPr>
          <a:xfrm>
            <a:off x="1594022" y="276102"/>
            <a:ext cx="9959546" cy="697676"/>
          </a:xfrm>
        </p:spPr>
        <p:txBody>
          <a:bodyPr>
            <a:normAutofit/>
          </a:bodyPr>
          <a:lstStyle/>
          <a:p>
            <a:pPr algn="ctr"/>
            <a:r>
              <a:rPr lang="en-US" sz="4400" dirty="0"/>
              <a:t>US TAX FILING</a:t>
            </a:r>
          </a:p>
        </p:txBody>
      </p:sp>
      <p:sp>
        <p:nvSpPr>
          <p:cNvPr id="3" name="Content Placeholder 2">
            <a:extLst>
              <a:ext uri="{FF2B5EF4-FFF2-40B4-BE49-F238E27FC236}">
                <a16:creationId xmlns:a16="http://schemas.microsoft.com/office/drawing/2014/main" id="{6CDC4F4F-457B-C970-84AE-FCEC72B5E249}"/>
              </a:ext>
            </a:extLst>
          </p:cNvPr>
          <p:cNvSpPr>
            <a:spLocks noGrp="1"/>
          </p:cNvSpPr>
          <p:nvPr>
            <p:ph idx="1"/>
          </p:nvPr>
        </p:nvSpPr>
        <p:spPr>
          <a:xfrm>
            <a:off x="1687540" y="1194954"/>
            <a:ext cx="6344633" cy="1194955"/>
          </a:xfrm>
        </p:spPr>
        <p:style>
          <a:lnRef idx="2">
            <a:schemeClr val="dk1"/>
          </a:lnRef>
          <a:fillRef idx="1">
            <a:schemeClr val="lt1"/>
          </a:fillRef>
          <a:effectRef idx="0">
            <a:schemeClr val="dk1"/>
          </a:effectRef>
          <a:fontRef idx="minor">
            <a:schemeClr val="dk1"/>
          </a:fontRef>
        </p:style>
        <p:txBody>
          <a:bodyPr>
            <a:noAutofit/>
          </a:bodyPr>
          <a:lstStyle/>
          <a:p>
            <a:r>
              <a:rPr lang="en-US" sz="2400" dirty="0">
                <a:ln w="0"/>
                <a:solidFill>
                  <a:schemeClr val="tx1"/>
                </a:solidFill>
                <a:effectLst>
                  <a:outerShdw blurRad="38100" dist="19050" dir="2700000" algn="tl" rotWithShape="0">
                    <a:schemeClr val="dk1">
                      <a:alpha val="40000"/>
                    </a:schemeClr>
                  </a:outerShdw>
                </a:effectLst>
              </a:rPr>
              <a:t>File electronically by 4 ½ months after year end</a:t>
            </a:r>
          </a:p>
          <a:p>
            <a:r>
              <a:rPr lang="en-US" sz="2400" dirty="0">
                <a:ln w="0"/>
                <a:solidFill>
                  <a:schemeClr val="tx1"/>
                </a:solidFill>
                <a:effectLst>
                  <a:outerShdw blurRad="38100" dist="19050" dir="2700000" algn="tl" rotWithShape="0">
                    <a:schemeClr val="dk1">
                      <a:alpha val="40000"/>
                    </a:schemeClr>
                  </a:outerShdw>
                </a:effectLst>
              </a:rPr>
              <a:t>Extension available for 990 EZ and 99</a:t>
            </a:r>
          </a:p>
        </p:txBody>
      </p:sp>
      <p:graphicFrame>
        <p:nvGraphicFramePr>
          <p:cNvPr id="6" name="Table 5">
            <a:extLst>
              <a:ext uri="{FF2B5EF4-FFF2-40B4-BE49-F238E27FC236}">
                <a16:creationId xmlns:a16="http://schemas.microsoft.com/office/drawing/2014/main" id="{8C807FD0-39E9-697D-218E-107C764E8D91}"/>
              </a:ext>
            </a:extLst>
          </p:cNvPr>
          <p:cNvGraphicFramePr>
            <a:graphicFrameLocks noGrp="1"/>
          </p:cNvGraphicFramePr>
          <p:nvPr/>
        </p:nvGraphicFramePr>
        <p:xfrm>
          <a:off x="1851102" y="2611085"/>
          <a:ext cx="7370957" cy="3291840"/>
        </p:xfrm>
        <a:graphic>
          <a:graphicData uri="http://schemas.openxmlformats.org/drawingml/2006/table">
            <a:tbl>
              <a:tblPr firstRow="1" bandRow="1">
                <a:tableStyleId>{5C22544A-7EE6-4342-B048-85BDC9FD1C3A}</a:tableStyleId>
              </a:tblPr>
              <a:tblGrid>
                <a:gridCol w="3489004">
                  <a:extLst>
                    <a:ext uri="{9D8B030D-6E8A-4147-A177-3AD203B41FA5}">
                      <a16:colId xmlns:a16="http://schemas.microsoft.com/office/drawing/2014/main" val="3610816706"/>
                    </a:ext>
                  </a:extLst>
                </a:gridCol>
                <a:gridCol w="3881953">
                  <a:extLst>
                    <a:ext uri="{9D8B030D-6E8A-4147-A177-3AD203B41FA5}">
                      <a16:colId xmlns:a16="http://schemas.microsoft.com/office/drawing/2014/main" val="584600517"/>
                    </a:ext>
                  </a:extLst>
                </a:gridCol>
              </a:tblGrid>
              <a:tr h="370840">
                <a:tc>
                  <a:txBody>
                    <a:bodyPr/>
                    <a:lstStyle/>
                    <a:p>
                      <a:r>
                        <a:rPr lang="en-US" b="0" dirty="0">
                          <a:solidFill>
                            <a:schemeClr val="tx1"/>
                          </a:solidFill>
                        </a:rPr>
                        <a:t>990 N</a:t>
                      </a:r>
                    </a:p>
                    <a:p>
                      <a:pPr lvl="1"/>
                      <a:r>
                        <a:rPr lang="en-US" b="0" dirty="0">
                          <a:solidFill>
                            <a:schemeClr val="tx1"/>
                          </a:solidFill>
                        </a:rPr>
                        <a:t>Receipts =/&lt; $50,000</a:t>
                      </a:r>
                    </a:p>
                    <a:p>
                      <a:endParaRPr lang="en-US" b="0" dirty="0">
                        <a:solidFill>
                          <a:schemeClr val="tx1"/>
                        </a:solidFill>
                      </a:endParaRPr>
                    </a:p>
                  </a:txBody>
                  <a:tcPr>
                    <a:solidFill>
                      <a:srgbClr val="D77CA0"/>
                    </a:solidFill>
                  </a:tcPr>
                </a:tc>
                <a:tc>
                  <a:txBody>
                    <a:bodyPr/>
                    <a:lstStyle/>
                    <a:p>
                      <a:r>
                        <a:rPr lang="en-US" b="0" dirty="0">
                          <a:solidFill>
                            <a:schemeClr val="tx1"/>
                          </a:solidFill>
                        </a:rPr>
                        <a:t>IRS website</a:t>
                      </a:r>
                    </a:p>
                  </a:txBody>
                  <a:tcPr anchor="ctr">
                    <a:solidFill>
                      <a:srgbClr val="D77CA0"/>
                    </a:solidFill>
                  </a:tcPr>
                </a:tc>
                <a:extLst>
                  <a:ext uri="{0D108BD9-81ED-4DB2-BD59-A6C34878D82A}">
                    <a16:rowId xmlns:a16="http://schemas.microsoft.com/office/drawing/2014/main" val="2329182148"/>
                  </a:ext>
                </a:extLst>
              </a:tr>
              <a:tr h="370840">
                <a:tc>
                  <a:txBody>
                    <a:bodyPr/>
                    <a:lstStyle/>
                    <a:p>
                      <a:r>
                        <a:rPr lang="en-US" dirty="0"/>
                        <a:t>990 EZ </a:t>
                      </a:r>
                    </a:p>
                    <a:p>
                      <a:pPr lvl="1"/>
                      <a:r>
                        <a:rPr lang="en-US" dirty="0"/>
                        <a:t>Receipts &lt; $200,000 and </a:t>
                      </a:r>
                    </a:p>
                    <a:p>
                      <a:pPr lvl="1"/>
                      <a:r>
                        <a:rPr lang="en-US" dirty="0"/>
                        <a:t>Assets &lt; $500,000</a:t>
                      </a:r>
                    </a:p>
                    <a:p>
                      <a:pPr lvl="1"/>
                      <a:endParaRPr lang="en-US" dirty="0"/>
                    </a:p>
                  </a:txBody>
                  <a:tcPr>
                    <a:gradFill flip="none" rotWithShape="1">
                      <a:gsLst>
                        <a:gs pos="0">
                          <a:srgbClr val="D77CA0">
                            <a:tint val="66000"/>
                            <a:satMod val="160000"/>
                          </a:srgbClr>
                        </a:gs>
                        <a:gs pos="50000">
                          <a:srgbClr val="D77CA0">
                            <a:tint val="44500"/>
                            <a:satMod val="160000"/>
                          </a:srgbClr>
                        </a:gs>
                        <a:gs pos="100000">
                          <a:srgbClr val="D77CA0">
                            <a:tint val="23500"/>
                            <a:satMod val="160000"/>
                          </a:srgbClr>
                        </a:gs>
                      </a:gsLst>
                      <a:lin ang="0" scaled="1"/>
                      <a:tileRect/>
                    </a:gradFill>
                  </a:tcPr>
                </a:tc>
                <a:tc>
                  <a:txBody>
                    <a:bodyPr/>
                    <a:lstStyle/>
                    <a:p>
                      <a:r>
                        <a:rPr lang="en-US" dirty="0"/>
                        <a:t>Authorized e-filer</a:t>
                      </a:r>
                    </a:p>
                  </a:txBody>
                  <a:tcPr anchor="ctr">
                    <a:gradFill flip="none" rotWithShape="1">
                      <a:gsLst>
                        <a:gs pos="0">
                          <a:srgbClr val="D77CA0">
                            <a:tint val="66000"/>
                            <a:satMod val="160000"/>
                          </a:srgbClr>
                        </a:gs>
                        <a:gs pos="50000">
                          <a:srgbClr val="D77CA0">
                            <a:tint val="44500"/>
                            <a:satMod val="160000"/>
                          </a:srgbClr>
                        </a:gs>
                        <a:gs pos="100000">
                          <a:srgbClr val="D77CA0">
                            <a:tint val="23500"/>
                            <a:satMod val="160000"/>
                          </a:srgbClr>
                        </a:gs>
                      </a:gsLst>
                      <a:lin ang="0" scaled="1"/>
                      <a:tileRect/>
                    </a:gradFill>
                  </a:tcPr>
                </a:tc>
                <a:extLst>
                  <a:ext uri="{0D108BD9-81ED-4DB2-BD59-A6C34878D82A}">
                    <a16:rowId xmlns:a16="http://schemas.microsoft.com/office/drawing/2014/main" val="4034650715"/>
                  </a:ext>
                </a:extLst>
              </a:tr>
              <a:tr h="370840">
                <a:tc>
                  <a:txBody>
                    <a:bodyPr/>
                    <a:lstStyle/>
                    <a:p>
                      <a:r>
                        <a:rPr lang="en-US" dirty="0"/>
                        <a:t>990</a:t>
                      </a:r>
                    </a:p>
                    <a:p>
                      <a:pPr lvl="1"/>
                      <a:r>
                        <a:rPr lang="en-US" dirty="0"/>
                        <a:t>Receipts =/&gt; $200,000 and </a:t>
                      </a:r>
                    </a:p>
                    <a:p>
                      <a:pPr lvl="1"/>
                      <a:r>
                        <a:rPr lang="en-US" dirty="0"/>
                        <a:t>Assets =/&gt; $500,000</a:t>
                      </a:r>
                    </a:p>
                    <a:p>
                      <a:endParaRPr lang="en-US" dirty="0"/>
                    </a:p>
                  </a:txBody>
                  <a:tcPr>
                    <a:solidFill>
                      <a:srgbClr val="D77CA0"/>
                    </a:solidFill>
                  </a:tcPr>
                </a:tc>
                <a:tc>
                  <a:txBody>
                    <a:bodyPr/>
                    <a:lstStyle/>
                    <a:p>
                      <a:r>
                        <a:rPr lang="en-US" dirty="0"/>
                        <a:t>Authorized e-filer</a:t>
                      </a:r>
                    </a:p>
                  </a:txBody>
                  <a:tcPr anchor="ctr">
                    <a:solidFill>
                      <a:srgbClr val="D77CA0"/>
                    </a:solidFill>
                  </a:tcPr>
                </a:tc>
                <a:extLst>
                  <a:ext uri="{0D108BD9-81ED-4DB2-BD59-A6C34878D82A}">
                    <a16:rowId xmlns:a16="http://schemas.microsoft.com/office/drawing/2014/main" val="2641521905"/>
                  </a:ext>
                </a:extLst>
              </a:tr>
            </a:tbl>
          </a:graphicData>
        </a:graphic>
      </p:graphicFrame>
    </p:spTree>
    <p:extLst>
      <p:ext uri="{BB962C8B-B14F-4D97-AF65-F5344CB8AC3E}">
        <p14:creationId xmlns:p14="http://schemas.microsoft.com/office/powerpoint/2010/main" val="27106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94D5-CE1D-03B3-D4CF-2C9F6C51CBF2}"/>
              </a:ext>
            </a:extLst>
          </p:cNvPr>
          <p:cNvSpPr>
            <a:spLocks noGrp="1"/>
          </p:cNvSpPr>
          <p:nvPr>
            <p:ph type="title"/>
          </p:nvPr>
        </p:nvSpPr>
        <p:spPr/>
        <p:txBody>
          <a:bodyPr>
            <a:normAutofit/>
          </a:bodyPr>
          <a:lstStyle/>
          <a:p>
            <a:pPr algn="ctr"/>
            <a:r>
              <a:rPr lang="en-US" sz="4400" dirty="0"/>
              <a:t>US TAX FILING</a:t>
            </a:r>
          </a:p>
        </p:txBody>
      </p:sp>
      <p:sp>
        <p:nvSpPr>
          <p:cNvPr id="3" name="Content Placeholder 2">
            <a:extLst>
              <a:ext uri="{FF2B5EF4-FFF2-40B4-BE49-F238E27FC236}">
                <a16:creationId xmlns:a16="http://schemas.microsoft.com/office/drawing/2014/main" id="{606A7864-EB61-9E8C-6B8D-E3046B371961}"/>
              </a:ext>
            </a:extLst>
          </p:cNvPr>
          <p:cNvSpPr>
            <a:spLocks noGrp="1"/>
          </p:cNvSpPr>
          <p:nvPr>
            <p:ph idx="1"/>
          </p:nvPr>
        </p:nvSpPr>
        <p:spPr>
          <a:xfrm>
            <a:off x="1594023" y="975555"/>
            <a:ext cx="4907138" cy="1175363"/>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endParaRPr lang="en-US" dirty="0"/>
          </a:p>
          <a:p>
            <a:pPr marL="0" indent="0">
              <a:buNone/>
            </a:pPr>
            <a:r>
              <a:rPr lang="en-US" sz="3100" b="1" dirty="0"/>
              <a:t>Authorized e-filer or Form 990 Online</a:t>
            </a:r>
          </a:p>
          <a:p>
            <a:pPr marL="0" indent="0">
              <a:buNone/>
            </a:pPr>
            <a:r>
              <a:rPr lang="en-US" sz="3100" b="1" dirty="0"/>
              <a:t>efile.form990.org</a:t>
            </a:r>
          </a:p>
          <a:p>
            <a:endParaRPr lang="en-US" dirty="0"/>
          </a:p>
        </p:txBody>
      </p:sp>
      <p:pic>
        <p:nvPicPr>
          <p:cNvPr id="4" name="Picture 3">
            <a:extLst>
              <a:ext uri="{FF2B5EF4-FFF2-40B4-BE49-F238E27FC236}">
                <a16:creationId xmlns:a16="http://schemas.microsoft.com/office/drawing/2014/main" id="{F323522E-C05B-94BB-D2F4-46E191824BF9}"/>
              </a:ext>
            </a:extLst>
          </p:cNvPr>
          <p:cNvPicPr>
            <a:picLocks noChangeAspect="1"/>
          </p:cNvPicPr>
          <p:nvPr/>
        </p:nvPicPr>
        <p:blipFill>
          <a:blip r:embed="rId3"/>
          <a:stretch>
            <a:fillRect/>
          </a:stretch>
        </p:blipFill>
        <p:spPr>
          <a:xfrm>
            <a:off x="3148230" y="2324975"/>
            <a:ext cx="5245300" cy="3566160"/>
          </a:xfrm>
          <a:prstGeom prst="rect">
            <a:avLst/>
          </a:prstGeom>
        </p:spPr>
      </p:pic>
    </p:spTree>
    <p:extLst>
      <p:ext uri="{BB962C8B-B14F-4D97-AF65-F5344CB8AC3E}">
        <p14:creationId xmlns:p14="http://schemas.microsoft.com/office/powerpoint/2010/main" val="76102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8538-3A48-4CCA-C730-4272B9D3089D}"/>
              </a:ext>
            </a:extLst>
          </p:cNvPr>
          <p:cNvSpPr>
            <a:spLocks noGrp="1"/>
          </p:cNvSpPr>
          <p:nvPr>
            <p:ph type="title"/>
          </p:nvPr>
        </p:nvSpPr>
        <p:spPr/>
        <p:txBody>
          <a:bodyPr/>
          <a:lstStyle/>
          <a:p>
            <a:pPr algn="ctr"/>
            <a:r>
              <a:rPr lang="en-US" b="1" dirty="0"/>
              <a:t>DUE IN OCTOBER</a:t>
            </a:r>
          </a:p>
        </p:txBody>
      </p:sp>
      <p:sp>
        <p:nvSpPr>
          <p:cNvPr id="3" name="Content Placeholder 2">
            <a:extLst>
              <a:ext uri="{FF2B5EF4-FFF2-40B4-BE49-F238E27FC236}">
                <a16:creationId xmlns:a16="http://schemas.microsoft.com/office/drawing/2014/main" id="{42FF2F9D-3051-2E8E-03B4-5CE3EB0C3BA1}"/>
              </a:ext>
            </a:extLst>
          </p:cNvPr>
          <p:cNvSpPr>
            <a:spLocks noGrp="1"/>
          </p:cNvSpPr>
          <p:nvPr>
            <p:ph idx="1"/>
          </p:nvPr>
        </p:nvSpPr>
        <p:spPr>
          <a:xfrm>
            <a:off x="1594022" y="975555"/>
            <a:ext cx="9959545" cy="6007136"/>
          </a:xfrm>
        </p:spPr>
        <p:txBody>
          <a:bodyPr>
            <a:normAutofit lnSpcReduction="10000"/>
          </a:bodyPr>
          <a:lstStyle/>
          <a:p>
            <a:r>
              <a:rPr lang="en-US" sz="2200" b="1" dirty="0">
                <a:solidFill>
                  <a:schemeClr val="tx1"/>
                </a:solidFill>
                <a:latin typeface="Arial" panose="020B0604020202020204" pitchFamily="34" charset="0"/>
                <a:cs typeface="Arial" panose="020B0604020202020204" pitchFamily="34" charset="0"/>
              </a:rPr>
              <a:t>IRS Form 990 Filings</a:t>
            </a:r>
          </a:p>
          <a:p>
            <a:pPr lvl="1"/>
            <a:r>
              <a:rPr lang="en-US" sz="2000" dirty="0">
                <a:solidFill>
                  <a:schemeClr val="tx1"/>
                </a:solidFill>
                <a:latin typeface="Arial" panose="020B0604020202020204" pitchFamily="34" charset="0"/>
                <a:cs typeface="Arial" panose="020B0604020202020204" pitchFamily="34" charset="0"/>
              </a:rPr>
              <a:t>All clubs ending their fiscal year May 31 must submit their Form </a:t>
            </a:r>
          </a:p>
          <a:p>
            <a:pPr marL="502896" lvl="1" indent="0">
              <a:buNone/>
            </a:pPr>
            <a:r>
              <a:rPr lang="en-US" sz="2000" dirty="0">
                <a:solidFill>
                  <a:schemeClr val="tx1"/>
                </a:solidFill>
                <a:latin typeface="Arial" panose="020B0604020202020204" pitchFamily="34" charset="0"/>
                <a:cs typeface="Arial" panose="020B0604020202020204" pitchFamily="34" charset="0"/>
              </a:rPr>
              <a:t>   990s by October 15. Clubs on calendar year must submit by </a:t>
            </a:r>
          </a:p>
          <a:p>
            <a:pPr marL="502896" lvl="1" indent="0">
              <a:buNone/>
            </a:pPr>
            <a:r>
              <a:rPr lang="en-US" sz="2000" dirty="0">
                <a:solidFill>
                  <a:schemeClr val="tx1"/>
                </a:solidFill>
                <a:latin typeface="Arial" panose="020B0604020202020204" pitchFamily="34" charset="0"/>
                <a:cs typeface="Arial" panose="020B0604020202020204" pitchFamily="34" charset="0"/>
              </a:rPr>
              <a:t>   April 15.</a:t>
            </a:r>
          </a:p>
          <a:p>
            <a:pPr lvl="1"/>
            <a:r>
              <a:rPr lang="en-US" sz="2000" dirty="0">
                <a:solidFill>
                  <a:schemeClr val="tx1"/>
                </a:solidFill>
                <a:latin typeface="Arial" panose="020B0604020202020204" pitchFamily="34" charset="0"/>
                <a:cs typeface="Arial" panose="020B0604020202020204" pitchFamily="34" charset="0"/>
              </a:rPr>
              <a:t>Once 990’s are accepted, email copy of confirmation to D10 Treasurer at</a:t>
            </a:r>
          </a:p>
          <a:p>
            <a:pPr lvl="2"/>
            <a:r>
              <a:rPr lang="en-US" sz="2000" dirty="0">
                <a:solidFill>
                  <a:schemeClr val="tx1"/>
                </a:solidFill>
                <a:latin typeface="Arial" panose="020B0604020202020204" pitchFamily="34" charset="0"/>
                <a:cs typeface="Arial" panose="020B0604020202020204" pitchFamily="34" charset="0"/>
              </a:rPr>
              <a:t>zontad10treasurer@gmail.com</a:t>
            </a:r>
          </a:p>
          <a:p>
            <a:pPr lvl="1"/>
            <a:r>
              <a:rPr lang="en-US" sz="2000" dirty="0">
                <a:solidFill>
                  <a:schemeClr val="tx1"/>
                </a:solidFill>
                <a:latin typeface="Arial" panose="020B0604020202020204" pitchFamily="34" charset="0"/>
                <a:cs typeface="Arial" panose="020B0604020202020204" pitchFamily="34" charset="0"/>
              </a:rPr>
              <a:t>Failure to file 990 and have it accepted 3 years in a row leads to automatic loss of non-profit status.</a:t>
            </a:r>
          </a:p>
          <a:p>
            <a:r>
              <a:rPr lang="en-US" sz="2200" b="1" dirty="0">
                <a:solidFill>
                  <a:schemeClr val="tx1"/>
                </a:solidFill>
                <a:latin typeface="Arial" panose="020B0604020202020204" pitchFamily="34" charset="0"/>
                <a:cs typeface="Arial" panose="020B0604020202020204" pitchFamily="34" charset="0"/>
              </a:rPr>
              <a:t>Zonta International Annual Treasurer’s Declaration Form for Subordinate Clubs</a:t>
            </a:r>
          </a:p>
          <a:p>
            <a:pPr lvl="1"/>
            <a:r>
              <a:rPr lang="en-US" sz="2000" dirty="0">
                <a:solidFill>
                  <a:schemeClr val="tx1"/>
                </a:solidFill>
                <a:latin typeface="Arial" panose="020B0604020202020204" pitchFamily="34" charset="0"/>
                <a:cs typeface="Arial" panose="020B0604020202020204" pitchFamily="34" charset="0"/>
              </a:rPr>
              <a:t>Club Treasurers are required to complete and provide to D10 Treasurer. D10 Treasurer submits to ZI along with Club’s  Form 990 confirmations.</a:t>
            </a:r>
          </a:p>
          <a:p>
            <a:pPr lvl="1"/>
            <a:r>
              <a:rPr lang="en-US" sz="2000" dirty="0">
                <a:solidFill>
                  <a:schemeClr val="tx1"/>
                </a:solidFill>
                <a:latin typeface="Arial" panose="020B0604020202020204" pitchFamily="34" charset="0"/>
                <a:cs typeface="Arial" panose="020B0604020202020204" pitchFamily="34" charset="0"/>
              </a:rPr>
              <a:t>Required for ZI to provide the IRS with a list of all suborned clubs</a:t>
            </a:r>
          </a:p>
          <a:p>
            <a:pPr lvl="1"/>
            <a:r>
              <a:rPr lang="en-US" sz="2000" dirty="0">
                <a:solidFill>
                  <a:schemeClr val="tx1"/>
                </a:solidFill>
                <a:latin typeface="Arial" panose="020B0604020202020204" pitchFamily="34" charset="0"/>
                <a:cs typeface="Arial" panose="020B0604020202020204" pitchFamily="34" charset="0"/>
              </a:rPr>
              <a:t>Prevents ZI from claiming clubs that aren’t suborned</a:t>
            </a:r>
          </a:p>
          <a:p>
            <a:pPr lvl="1"/>
            <a:r>
              <a:rPr lang="en-US" sz="2000" dirty="0">
                <a:solidFill>
                  <a:schemeClr val="tx1"/>
                </a:solidFill>
                <a:latin typeface="Arial" panose="020B0604020202020204" pitchFamily="34" charset="0"/>
                <a:cs typeface="Arial" panose="020B0604020202020204" pitchFamily="34" charset="0"/>
              </a:rPr>
              <a:t>Being on the wrong list risks loss of non-profit status</a:t>
            </a:r>
          </a:p>
          <a:p>
            <a:r>
              <a:rPr lang="en-US" b="1" i="1" dirty="0">
                <a:solidFill>
                  <a:schemeClr val="tx1"/>
                </a:solidFill>
                <a:latin typeface="Arial" panose="020B0604020202020204" pitchFamily="34" charset="0"/>
                <a:cs typeface="Arial" panose="020B0604020202020204" pitchFamily="34" charset="0"/>
              </a:rPr>
              <a:t>In Aug-Sep, ZI has a US 990 Filing and Group</a:t>
            </a:r>
          </a:p>
          <a:p>
            <a:pPr marL="502896" lvl="1" indent="0">
              <a:buNone/>
            </a:pPr>
            <a:r>
              <a:rPr lang="en-US" sz="2000" b="1" i="1" dirty="0">
                <a:solidFill>
                  <a:schemeClr val="tx1"/>
                </a:solidFill>
                <a:latin typeface="Arial" panose="020B0604020202020204" pitchFamily="34" charset="0"/>
                <a:cs typeface="Arial" panose="020B0604020202020204" pitchFamily="34" charset="0"/>
              </a:rPr>
              <a:t>Subordination Meeting/Training for Club Treasurers</a:t>
            </a:r>
          </a:p>
          <a:p>
            <a:pPr marL="502896" lvl="1" indent="0">
              <a:buNone/>
            </a:pPr>
            <a:r>
              <a:rPr lang="en-US" sz="2000" dirty="0">
                <a:solidFill>
                  <a:schemeClr val="tx1"/>
                </a:solidFill>
                <a:latin typeface="Arial" panose="020B0604020202020204" pitchFamily="34" charset="0"/>
                <a:cs typeface="Arial" panose="020B0604020202020204" pitchFamily="34" charset="0"/>
                <a:hlinkClick r:id="rId3"/>
              </a:rPr>
              <a:t>https://zonta.org/Web/My_Zonta/Tools/Club_Tools/US</a:t>
            </a:r>
            <a:r>
              <a:rPr lang="en-US" sz="2000" dirty="0">
                <a:solidFill>
                  <a:schemeClr val="tx1"/>
                </a:solidFill>
                <a:latin typeface="Arial" panose="020B0604020202020204" pitchFamily="34" charset="0"/>
                <a:cs typeface="Arial" panose="020B0604020202020204" pitchFamily="34" charset="0"/>
              </a:rPr>
              <a:t> 990 Filing</a:t>
            </a:r>
            <a:endParaRPr lang="en-US" dirty="0"/>
          </a:p>
          <a:p>
            <a:endParaRPr lang="en-US" dirty="0"/>
          </a:p>
        </p:txBody>
      </p:sp>
    </p:spTree>
    <p:extLst>
      <p:ext uri="{BB962C8B-B14F-4D97-AF65-F5344CB8AC3E}">
        <p14:creationId xmlns:p14="http://schemas.microsoft.com/office/powerpoint/2010/main" val="308438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2756-510F-A67D-5ED5-F2276C16DA4A}"/>
              </a:ext>
            </a:extLst>
          </p:cNvPr>
          <p:cNvSpPr>
            <a:spLocks noGrp="1"/>
          </p:cNvSpPr>
          <p:nvPr>
            <p:ph type="title"/>
          </p:nvPr>
        </p:nvSpPr>
        <p:spPr/>
        <p:txBody>
          <a:bodyPr/>
          <a:lstStyle/>
          <a:p>
            <a:pPr algn="ctr"/>
            <a:r>
              <a:rPr lang="en-US" b="1" dirty="0"/>
              <a:t>DUE IN OCTOBER/NOVEMBER</a:t>
            </a:r>
            <a:endParaRPr lang="en-US" dirty="0"/>
          </a:p>
        </p:txBody>
      </p:sp>
      <p:sp>
        <p:nvSpPr>
          <p:cNvPr id="3" name="Content Placeholder 2">
            <a:extLst>
              <a:ext uri="{FF2B5EF4-FFF2-40B4-BE49-F238E27FC236}">
                <a16:creationId xmlns:a16="http://schemas.microsoft.com/office/drawing/2014/main" id="{E1858EDD-592D-2632-378C-63FD5CB4FF73}"/>
              </a:ext>
            </a:extLst>
          </p:cNvPr>
          <p:cNvSpPr>
            <a:spLocks noGrp="1"/>
          </p:cNvSpPr>
          <p:nvPr>
            <p:ph idx="1"/>
          </p:nvPr>
        </p:nvSpPr>
        <p:spPr/>
        <p:txBody>
          <a:bodyPr/>
          <a:lstStyle/>
          <a:p>
            <a:r>
              <a:rPr lang="en-US" sz="2200" b="1" dirty="0">
                <a:solidFill>
                  <a:schemeClr val="tx1"/>
                </a:solidFill>
                <a:latin typeface="Arial" panose="020B0604020202020204" pitchFamily="34" charset="0"/>
                <a:cs typeface="Arial" panose="020B0604020202020204" pitchFamily="34" charset="0"/>
              </a:rPr>
              <a:t>Zonta International Annual Treasurer’s Declaration Form for Subordinate Clubs</a:t>
            </a:r>
          </a:p>
          <a:p>
            <a:pPr lvl="1"/>
            <a:r>
              <a:rPr lang="en-US" sz="2000" dirty="0">
                <a:solidFill>
                  <a:schemeClr val="tx1"/>
                </a:solidFill>
                <a:latin typeface="Arial" panose="020B0604020202020204" pitchFamily="34" charset="0"/>
                <a:cs typeface="Arial" panose="020B0604020202020204" pitchFamily="34" charset="0"/>
              </a:rPr>
              <a:t>Club Treasurers required to complete and provide to D10 Treasurer. </a:t>
            </a:r>
          </a:p>
          <a:p>
            <a:pPr lvl="1"/>
            <a:r>
              <a:rPr lang="en-US" sz="2000" dirty="0">
                <a:solidFill>
                  <a:schemeClr val="tx1"/>
                </a:solidFill>
                <a:latin typeface="Arial" panose="020B0604020202020204" pitchFamily="34" charset="0"/>
                <a:cs typeface="Arial" panose="020B0604020202020204" pitchFamily="34" charset="0"/>
              </a:rPr>
              <a:t>D10 Treasurer submits to ZI along with Club’s  Form 990 confirmations.</a:t>
            </a:r>
          </a:p>
          <a:p>
            <a:pPr lvl="1"/>
            <a:r>
              <a:rPr lang="en-US" sz="2000" dirty="0">
                <a:solidFill>
                  <a:schemeClr val="tx1"/>
                </a:solidFill>
                <a:latin typeface="Arial" panose="020B0604020202020204" pitchFamily="34" charset="0"/>
                <a:cs typeface="Arial" panose="020B0604020202020204" pitchFamily="34" charset="0"/>
              </a:rPr>
              <a:t>Required for ZI to provide the IRS with a list of all suborned clubs</a:t>
            </a:r>
          </a:p>
          <a:p>
            <a:pPr lvl="1"/>
            <a:r>
              <a:rPr lang="en-US" sz="2000" dirty="0">
                <a:solidFill>
                  <a:schemeClr val="tx1"/>
                </a:solidFill>
                <a:latin typeface="Arial" panose="020B0604020202020204" pitchFamily="34" charset="0"/>
                <a:cs typeface="Arial" panose="020B0604020202020204" pitchFamily="34" charset="0"/>
              </a:rPr>
              <a:t>Prevents ZI from claiming clubs that aren’t suborned</a:t>
            </a:r>
          </a:p>
          <a:p>
            <a:pPr lvl="1"/>
            <a:r>
              <a:rPr lang="en-US" sz="2000" dirty="0">
                <a:solidFill>
                  <a:schemeClr val="tx1"/>
                </a:solidFill>
                <a:latin typeface="Arial" panose="020B0604020202020204" pitchFamily="34" charset="0"/>
                <a:cs typeface="Arial" panose="020B0604020202020204" pitchFamily="34" charset="0"/>
              </a:rPr>
              <a:t>Being on the wrong list risks loss of non-profit status</a:t>
            </a:r>
          </a:p>
          <a:p>
            <a:r>
              <a:rPr lang="en-US" b="1" i="1" dirty="0">
                <a:solidFill>
                  <a:schemeClr val="tx1"/>
                </a:solidFill>
                <a:latin typeface="Arial" panose="020B0604020202020204" pitchFamily="34" charset="0"/>
                <a:cs typeface="Arial" panose="020B0604020202020204" pitchFamily="34" charset="0"/>
              </a:rPr>
              <a:t>In Aug, ZI held a US 990 Filing and Group</a:t>
            </a:r>
          </a:p>
          <a:p>
            <a:pPr marL="502896" lvl="1" indent="0">
              <a:buNone/>
            </a:pPr>
            <a:r>
              <a:rPr lang="en-US" sz="2000" b="1" i="1" dirty="0">
                <a:solidFill>
                  <a:schemeClr val="tx1"/>
                </a:solidFill>
                <a:latin typeface="Arial" panose="020B0604020202020204" pitchFamily="34" charset="0"/>
                <a:cs typeface="Arial" panose="020B0604020202020204" pitchFamily="34" charset="0"/>
              </a:rPr>
              <a:t>Subordination Meeting/Training for Club Treasurers</a:t>
            </a:r>
          </a:p>
          <a:p>
            <a:pPr marL="502896" lvl="1" indent="0">
              <a:buNone/>
            </a:pPr>
            <a:r>
              <a:rPr lang="en-US" sz="2000" b="1" i="1" dirty="0">
                <a:solidFill>
                  <a:schemeClr val="tx1"/>
                </a:solidFill>
                <a:latin typeface="Arial" panose="020B0604020202020204" pitchFamily="34" charset="0"/>
                <a:cs typeface="Arial" panose="020B0604020202020204" pitchFamily="34" charset="0"/>
              </a:rPr>
              <a:t>Training located at </a:t>
            </a:r>
          </a:p>
          <a:p>
            <a:pPr marL="502896" lvl="1" indent="0">
              <a:buNone/>
            </a:pPr>
            <a:r>
              <a:rPr lang="en-US" sz="20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https://zonta.org/Web/My_Zonta/Tools/Club_Tools/US</a:t>
            </a:r>
            <a:r>
              <a:rPr lang="en-US" sz="2000" dirty="0">
                <a:solidFill>
                  <a:schemeClr val="tx1"/>
                </a:solidFill>
                <a:latin typeface="Arial" panose="020B0604020202020204" pitchFamily="34" charset="0"/>
                <a:cs typeface="Arial" panose="020B0604020202020204" pitchFamily="34" charset="0"/>
              </a:rPr>
              <a:t> 990 Filing</a:t>
            </a:r>
            <a:endParaRPr lang="en-US" dirty="0">
              <a:solidFill>
                <a:schemeClr val="tx1"/>
              </a:solidFill>
            </a:endParaRPr>
          </a:p>
          <a:p>
            <a:endParaRPr lang="en-US" dirty="0"/>
          </a:p>
        </p:txBody>
      </p:sp>
    </p:spTree>
    <p:extLst>
      <p:ext uri="{BB962C8B-B14F-4D97-AF65-F5344CB8AC3E}">
        <p14:creationId xmlns:p14="http://schemas.microsoft.com/office/powerpoint/2010/main" val="257056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C7E-4E74-8B5E-CD57-4DFBC13935E3}"/>
              </a:ext>
            </a:extLst>
          </p:cNvPr>
          <p:cNvSpPr>
            <a:spLocks noGrp="1"/>
          </p:cNvSpPr>
          <p:nvPr>
            <p:ph type="title"/>
          </p:nvPr>
        </p:nvSpPr>
        <p:spPr>
          <a:xfrm>
            <a:off x="1355031" y="388836"/>
            <a:ext cx="9959546" cy="697676"/>
          </a:xfrm>
        </p:spPr>
        <p:txBody>
          <a:bodyPr>
            <a:normAutofit/>
          </a:bodyPr>
          <a:lstStyle/>
          <a:p>
            <a:pPr algn="ctr"/>
            <a:r>
              <a:rPr lang="en-US" sz="4400" dirty="0"/>
              <a:t>Insurance</a:t>
            </a:r>
          </a:p>
        </p:txBody>
      </p:sp>
      <p:sp>
        <p:nvSpPr>
          <p:cNvPr id="3" name="Content Placeholder 2">
            <a:extLst>
              <a:ext uri="{FF2B5EF4-FFF2-40B4-BE49-F238E27FC236}">
                <a16:creationId xmlns:a16="http://schemas.microsoft.com/office/drawing/2014/main" id="{5A915C8B-9F7C-FF91-B3DE-F45402228CF1}"/>
              </a:ext>
            </a:extLst>
          </p:cNvPr>
          <p:cNvSpPr>
            <a:spLocks noGrp="1"/>
          </p:cNvSpPr>
          <p:nvPr>
            <p:ph idx="1"/>
          </p:nvPr>
        </p:nvSpPr>
        <p:spPr>
          <a:xfrm>
            <a:off x="1501254" y="1086512"/>
            <a:ext cx="2332991" cy="4566143"/>
          </a:xfrm>
        </p:spPr>
        <p:style>
          <a:lnRef idx="2">
            <a:schemeClr val="dk1"/>
          </a:lnRef>
          <a:fillRef idx="1">
            <a:schemeClr val="lt1"/>
          </a:fillRef>
          <a:effectRef idx="0">
            <a:schemeClr val="dk1"/>
          </a:effectRef>
          <a:fontRef idx="minor">
            <a:schemeClr val="dk1"/>
          </a:fontRef>
        </p:style>
        <p:txBody>
          <a:bodyPr/>
          <a:lstStyle/>
          <a:p>
            <a:r>
              <a:rPr lang="en-US" sz="2400" b="1" dirty="0">
                <a:ln w="0"/>
                <a:solidFill>
                  <a:schemeClr val="accent1"/>
                </a:solidFill>
                <a:effectLst>
                  <a:outerShdw blurRad="38100" dist="25400" dir="5400000" algn="ctr" rotWithShape="0">
                    <a:srgbClr val="6E747A">
                      <a:alpha val="43000"/>
                    </a:srgbClr>
                  </a:outerShdw>
                </a:effectLst>
              </a:rPr>
              <a:t>General liability</a:t>
            </a:r>
          </a:p>
          <a:p>
            <a:r>
              <a:rPr lang="en-US" dirty="0">
                <a:solidFill>
                  <a:schemeClr val="tx1"/>
                </a:solidFill>
              </a:rPr>
              <a:t>Claims from bodily injury or property damage during a Zonta activity or event.</a:t>
            </a:r>
          </a:p>
          <a:p>
            <a:r>
              <a:rPr lang="en-US" dirty="0">
                <a:solidFill>
                  <a:schemeClr val="tx1"/>
                </a:solidFill>
              </a:rPr>
              <a:t>North American districts &amp; clubs included ($3 dues)</a:t>
            </a:r>
          </a:p>
          <a:p>
            <a:r>
              <a:rPr lang="en-US" dirty="0">
                <a:solidFill>
                  <a:schemeClr val="tx1"/>
                </a:solidFill>
              </a:rPr>
              <a:t>Cook &amp; Kocher Insurance, at (847) 692-9200</a:t>
            </a:r>
            <a:endParaRPr lang="en-US" dirty="0"/>
          </a:p>
        </p:txBody>
      </p:sp>
      <p:sp>
        <p:nvSpPr>
          <p:cNvPr id="4" name="Content Placeholder 2">
            <a:extLst>
              <a:ext uri="{FF2B5EF4-FFF2-40B4-BE49-F238E27FC236}">
                <a16:creationId xmlns:a16="http://schemas.microsoft.com/office/drawing/2014/main" id="{6EE9F9CF-8351-762B-B255-6D094580FF11}"/>
              </a:ext>
            </a:extLst>
          </p:cNvPr>
          <p:cNvSpPr txBox="1">
            <a:spLocks/>
          </p:cNvSpPr>
          <p:nvPr/>
        </p:nvSpPr>
        <p:spPr>
          <a:xfrm>
            <a:off x="4308957" y="1017567"/>
            <a:ext cx="2332991" cy="463508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sz="2400" b="1" dirty="0">
                <a:ln w="0"/>
                <a:solidFill>
                  <a:schemeClr val="accent1"/>
                </a:solidFill>
                <a:effectLst>
                  <a:outerShdw blurRad="38100" dist="25400" dir="5400000" algn="ctr" rotWithShape="0">
                    <a:srgbClr val="6E747A">
                      <a:alpha val="43000"/>
                    </a:srgbClr>
                  </a:outerShdw>
                </a:effectLst>
              </a:rPr>
              <a:t>Directors &amp; officers liability insurance</a:t>
            </a:r>
          </a:p>
          <a:p>
            <a:r>
              <a:rPr lang="en-US" sz="2200" dirty="0">
                <a:solidFill>
                  <a:schemeClr val="tx1"/>
                </a:solidFill>
              </a:rPr>
              <a:t>Protects personal assets if sued for actual or alleged acts</a:t>
            </a:r>
          </a:p>
          <a:p>
            <a:r>
              <a:rPr lang="en-US" sz="2200" dirty="0">
                <a:solidFill>
                  <a:schemeClr val="tx1"/>
                </a:solidFill>
              </a:rPr>
              <a:t>Not covered by Zonta</a:t>
            </a:r>
          </a:p>
          <a:p>
            <a:endParaRPr lang="en-US" dirty="0"/>
          </a:p>
        </p:txBody>
      </p:sp>
      <p:sp>
        <p:nvSpPr>
          <p:cNvPr id="5" name="Content Placeholder 2">
            <a:extLst>
              <a:ext uri="{FF2B5EF4-FFF2-40B4-BE49-F238E27FC236}">
                <a16:creationId xmlns:a16="http://schemas.microsoft.com/office/drawing/2014/main" id="{7DE5F740-FAA9-04CE-728F-3750E909659E}"/>
              </a:ext>
            </a:extLst>
          </p:cNvPr>
          <p:cNvSpPr txBox="1">
            <a:spLocks/>
          </p:cNvSpPr>
          <p:nvPr/>
        </p:nvSpPr>
        <p:spPr>
          <a:xfrm>
            <a:off x="6927460" y="1017567"/>
            <a:ext cx="2406667" cy="463508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sz="2400" b="1" dirty="0">
                <a:ln w="0"/>
                <a:solidFill>
                  <a:schemeClr val="accent1"/>
                </a:solidFill>
                <a:effectLst>
                  <a:outerShdw blurRad="38100" dist="25400" dir="5400000" algn="ctr" rotWithShape="0">
                    <a:srgbClr val="6E747A">
                      <a:alpha val="43000"/>
                    </a:srgbClr>
                  </a:outerShdw>
                </a:effectLst>
              </a:rPr>
              <a:t>Crime</a:t>
            </a:r>
          </a:p>
          <a:p>
            <a:r>
              <a:rPr lang="en-US" sz="2400" dirty="0">
                <a:solidFill>
                  <a:schemeClr val="tx1"/>
                </a:solidFill>
              </a:rPr>
              <a:t>Forgery or alteration</a:t>
            </a:r>
          </a:p>
          <a:p>
            <a:r>
              <a:rPr lang="en-US" sz="2400" dirty="0">
                <a:solidFill>
                  <a:schemeClr val="tx1"/>
                </a:solidFill>
              </a:rPr>
              <a:t>Theft of money and securities</a:t>
            </a:r>
          </a:p>
          <a:p>
            <a:r>
              <a:rPr lang="en-US" sz="2400" dirty="0">
                <a:solidFill>
                  <a:schemeClr val="tx1"/>
                </a:solidFill>
              </a:rPr>
              <a:t>Computer fraud</a:t>
            </a:r>
          </a:p>
          <a:p>
            <a:r>
              <a:rPr lang="en-US" sz="2400" dirty="0">
                <a:solidFill>
                  <a:schemeClr val="tx1"/>
                </a:solidFill>
              </a:rPr>
              <a:t>Not covered by Zonta</a:t>
            </a:r>
          </a:p>
          <a:p>
            <a:endParaRPr lang="en-US" dirty="0"/>
          </a:p>
        </p:txBody>
      </p:sp>
      <p:sp>
        <p:nvSpPr>
          <p:cNvPr id="6" name="Content Placeholder 2">
            <a:extLst>
              <a:ext uri="{FF2B5EF4-FFF2-40B4-BE49-F238E27FC236}">
                <a16:creationId xmlns:a16="http://schemas.microsoft.com/office/drawing/2014/main" id="{C09EBF9E-F2F2-8B18-D71F-4E94DA3E6769}"/>
              </a:ext>
            </a:extLst>
          </p:cNvPr>
          <p:cNvSpPr txBox="1">
            <a:spLocks/>
          </p:cNvSpPr>
          <p:nvPr/>
        </p:nvSpPr>
        <p:spPr>
          <a:xfrm>
            <a:off x="9531927" y="2721685"/>
            <a:ext cx="2707814" cy="413631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sz="2400" b="1" dirty="0">
                <a:ln w="0"/>
                <a:solidFill>
                  <a:schemeClr val="accent1"/>
                </a:solidFill>
                <a:effectLst>
                  <a:outerShdw blurRad="38100" dist="25400" dir="5400000" algn="ctr" rotWithShape="0">
                    <a:srgbClr val="6E747A">
                      <a:alpha val="43000"/>
                    </a:srgbClr>
                  </a:outerShdw>
                </a:effectLst>
              </a:rPr>
              <a:t>Event cancellation</a:t>
            </a:r>
          </a:p>
          <a:p>
            <a:r>
              <a:rPr lang="en-US" sz="2400" dirty="0">
                <a:solidFill>
                  <a:schemeClr val="tx1"/>
                </a:solidFill>
              </a:rPr>
              <a:t>Protects event revenues and expenses against risk of cancellation, postponement, curtailment, relocation or abandonment of the event beyond the control of the organizer</a:t>
            </a:r>
          </a:p>
          <a:p>
            <a:r>
              <a:rPr lang="en-US" sz="2400" dirty="0">
                <a:solidFill>
                  <a:schemeClr val="tx1"/>
                </a:solidFill>
              </a:rPr>
              <a:t>Not covered by Zonta</a:t>
            </a:r>
          </a:p>
          <a:p>
            <a:endParaRPr lang="en-US" dirty="0"/>
          </a:p>
        </p:txBody>
      </p:sp>
      <p:sp>
        <p:nvSpPr>
          <p:cNvPr id="7" name="TextBox 6">
            <a:extLst>
              <a:ext uri="{FF2B5EF4-FFF2-40B4-BE49-F238E27FC236}">
                <a16:creationId xmlns:a16="http://schemas.microsoft.com/office/drawing/2014/main" id="{38E3F2D6-D47D-B225-C28C-7C5DFB5A4E05}"/>
              </a:ext>
            </a:extLst>
          </p:cNvPr>
          <p:cNvSpPr txBox="1"/>
          <p:nvPr/>
        </p:nvSpPr>
        <p:spPr>
          <a:xfrm>
            <a:off x="1355032" y="5771489"/>
            <a:ext cx="774740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FF0000"/>
                </a:solidFill>
              </a:rPr>
              <a:t>To Request Certificate of Liability (COI)- </a:t>
            </a:r>
            <a:r>
              <a:rPr lang="en-US" sz="2000" dirty="0"/>
              <a:t>email Michelle Wolff at </a:t>
            </a:r>
            <a:r>
              <a:rPr lang="en-US" sz="2000" dirty="0">
                <a:hlinkClick r:id="rId3"/>
              </a:rPr>
              <a:t>michellew@cookandkocher.com</a:t>
            </a:r>
            <a:r>
              <a:rPr lang="en-US" sz="2000" dirty="0"/>
              <a:t> with venue name and address along with event date and description.</a:t>
            </a:r>
          </a:p>
        </p:txBody>
      </p:sp>
      <p:sp>
        <p:nvSpPr>
          <p:cNvPr id="8" name="Arrow: Down 7">
            <a:extLst>
              <a:ext uri="{FF2B5EF4-FFF2-40B4-BE49-F238E27FC236}">
                <a16:creationId xmlns:a16="http://schemas.microsoft.com/office/drawing/2014/main" id="{6E1729C5-F633-9BE5-A48A-187542C83108}"/>
              </a:ext>
            </a:extLst>
          </p:cNvPr>
          <p:cNvSpPr/>
          <p:nvPr/>
        </p:nvSpPr>
        <p:spPr>
          <a:xfrm>
            <a:off x="2857872" y="5238044"/>
            <a:ext cx="641683" cy="5334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452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E2A7-8C8F-150B-8D61-5DDBDA074A30}"/>
              </a:ext>
            </a:extLst>
          </p:cNvPr>
          <p:cNvSpPr>
            <a:spLocks noGrp="1"/>
          </p:cNvSpPr>
          <p:nvPr>
            <p:ph type="title"/>
          </p:nvPr>
        </p:nvSpPr>
        <p:spPr/>
        <p:txBody>
          <a:bodyPr>
            <a:normAutofit/>
          </a:bodyPr>
          <a:lstStyle/>
          <a:p>
            <a:pPr algn="ctr"/>
            <a:r>
              <a:rPr lang="en-US" sz="4400" b="1" dirty="0"/>
              <a:t>IRS : SCHOLARSHIPS/AWARDS</a:t>
            </a:r>
          </a:p>
        </p:txBody>
      </p:sp>
      <p:sp>
        <p:nvSpPr>
          <p:cNvPr id="3" name="Content Placeholder 2">
            <a:extLst>
              <a:ext uri="{FF2B5EF4-FFF2-40B4-BE49-F238E27FC236}">
                <a16:creationId xmlns:a16="http://schemas.microsoft.com/office/drawing/2014/main" id="{1F1A603F-C2A9-155A-B463-842FFED1C1F6}"/>
              </a:ext>
            </a:extLst>
          </p:cNvPr>
          <p:cNvSpPr>
            <a:spLocks noGrp="1"/>
          </p:cNvSpPr>
          <p:nvPr>
            <p:ph idx="1"/>
          </p:nvPr>
        </p:nvSpPr>
        <p:spPr>
          <a:xfrm>
            <a:off x="1594022" y="1253067"/>
            <a:ext cx="9959545" cy="5249332"/>
          </a:xfrm>
        </p:spPr>
        <p:txBody>
          <a:bodyPr>
            <a:normAutofit/>
          </a:bodyPr>
          <a:lstStyle/>
          <a:p>
            <a:endParaRPr lang="en-US" sz="2400" b="1" dirty="0"/>
          </a:p>
          <a:p>
            <a:r>
              <a:rPr lang="en-US" sz="2400" b="1" dirty="0"/>
              <a:t>When You Must Issue Form 1099-MISC</a:t>
            </a:r>
          </a:p>
          <a:p>
            <a:pPr lvl="1"/>
            <a:r>
              <a:rPr lang="en-US" sz="2400" b="1" dirty="0"/>
              <a:t>Awards or Prizes</a:t>
            </a:r>
            <a:r>
              <a:rPr lang="en-US" sz="2400" dirty="0"/>
              <a:t> If your nonprofit gives </a:t>
            </a:r>
            <a:r>
              <a:rPr lang="en-US" sz="2400" b="1" dirty="0"/>
              <a:t>cash awards or </a:t>
            </a:r>
          </a:p>
          <a:p>
            <a:pPr lvl="1"/>
            <a:r>
              <a:rPr lang="en-US" sz="2400" b="1" dirty="0"/>
              <a:t>prizes</a:t>
            </a:r>
            <a:r>
              <a:rPr lang="en-US" sz="2400" dirty="0"/>
              <a:t> (not scholarships) to individuals and the amount is </a:t>
            </a:r>
          </a:p>
          <a:p>
            <a:pPr lvl="1"/>
            <a:r>
              <a:rPr lang="en-US" sz="2400" b="1" dirty="0"/>
              <a:t>$600 or more</a:t>
            </a:r>
            <a:r>
              <a:rPr lang="en-US" sz="2400" dirty="0"/>
              <a:t> in a calendar year</a:t>
            </a:r>
          </a:p>
          <a:p>
            <a:r>
              <a:rPr lang="en-US" sz="2400" b="1" dirty="0"/>
              <a:t>When You Do Not Need to Issue Form 1099</a:t>
            </a:r>
          </a:p>
          <a:p>
            <a:pPr lvl="1"/>
            <a:r>
              <a:rPr lang="en-US" sz="2400" dirty="0"/>
              <a:t>A 501(c)(3) organization </a:t>
            </a:r>
            <a:r>
              <a:rPr lang="en-US" sz="2400" b="1" dirty="0"/>
              <a:t>does not file a 1099‑MISC</a:t>
            </a:r>
            <a:r>
              <a:rPr lang="en-US" sz="2400" dirty="0"/>
              <a:t> if:</a:t>
            </a:r>
          </a:p>
          <a:p>
            <a:pPr lvl="1"/>
            <a:r>
              <a:rPr lang="en-US" sz="2400" dirty="0"/>
              <a:t>The payment is a </a:t>
            </a:r>
            <a:r>
              <a:rPr lang="en-US" sz="2400" b="1" dirty="0"/>
              <a:t>scholarship, fellowship, or educational award</a:t>
            </a:r>
            <a:r>
              <a:rPr lang="en-US" sz="2400" dirty="0"/>
              <a:t>,</a:t>
            </a:r>
          </a:p>
          <a:p>
            <a:pPr lvl="1"/>
            <a:r>
              <a:rPr lang="en-US" sz="2400" dirty="0"/>
              <a:t>The recipient is </a:t>
            </a:r>
            <a:r>
              <a:rPr lang="en-US" sz="2400" b="1" dirty="0"/>
              <a:t>not required to perform services</a:t>
            </a:r>
            <a:r>
              <a:rPr lang="en-US" sz="2400" dirty="0"/>
              <a:t> (no teaching, research, or work requirement), and</a:t>
            </a:r>
          </a:p>
          <a:p>
            <a:pPr lvl="1"/>
            <a:r>
              <a:rPr lang="en-US" sz="2400" dirty="0"/>
              <a:t>The funds are used for </a:t>
            </a:r>
            <a:r>
              <a:rPr lang="en-US" sz="2400" b="1" dirty="0"/>
              <a:t>qualified education expenses</a:t>
            </a:r>
            <a:r>
              <a:rPr lang="en-US" sz="2400" dirty="0"/>
              <a:t> (tuition, fees, books, supplies).</a:t>
            </a:r>
          </a:p>
          <a:p>
            <a:endParaRPr lang="en-US" sz="2400" b="1" dirty="0"/>
          </a:p>
          <a:p>
            <a:endParaRPr lang="en-US" sz="2400" b="1" dirty="0"/>
          </a:p>
        </p:txBody>
      </p:sp>
    </p:spTree>
    <p:extLst>
      <p:ext uri="{BB962C8B-B14F-4D97-AF65-F5344CB8AC3E}">
        <p14:creationId xmlns:p14="http://schemas.microsoft.com/office/powerpoint/2010/main" val="258467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ED07E1-2461-4330-ABFB-0AF19D12730E}"/>
              </a:ext>
            </a:extLst>
          </p:cNvPr>
          <p:cNvSpPr>
            <a:spLocks noGrp="1"/>
          </p:cNvSpPr>
          <p:nvPr>
            <p:ph type="title"/>
          </p:nvPr>
        </p:nvSpPr>
        <p:spPr>
          <a:xfrm>
            <a:off x="1939159" y="322117"/>
            <a:ext cx="9243953" cy="2597727"/>
          </a:xfrm>
        </p:spPr>
        <p:txBody>
          <a:bodyPr>
            <a:noAutofit/>
          </a:bodyPr>
          <a:lstStyle/>
          <a:p>
            <a:pPr algn="ct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FISCAL RESPONSIBILITY</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IS EVERYONES</a:t>
            </a:r>
            <a:br>
              <a:rPr lang="en-US" sz="3600" i="1" dirty="0">
                <a:latin typeface="Arial" panose="020B0604020202020204" pitchFamily="34" charset="0"/>
                <a:cs typeface="Arial" panose="020B0604020202020204" pitchFamily="34" charset="0"/>
              </a:rPr>
            </a:br>
            <a:r>
              <a:rPr lang="en-US" sz="3600" i="1" dirty="0">
                <a:latin typeface="Arial" panose="020B0604020202020204" pitchFamily="34" charset="0"/>
                <a:cs typeface="Arial" panose="020B0604020202020204" pitchFamily="34" charset="0"/>
              </a:rPr>
              <a:t>RESPONSIBILITY</a:t>
            </a:r>
            <a:br>
              <a:rPr lang="en-US" sz="3600" i="1" dirty="0">
                <a:latin typeface="Arial" panose="020B0604020202020204" pitchFamily="34" charset="0"/>
                <a:cs typeface="Arial" panose="020B0604020202020204" pitchFamily="34" charset="0"/>
              </a:rPr>
            </a:br>
            <a:endParaRPr lang="en-US" sz="3600" dirty="0"/>
          </a:p>
        </p:txBody>
      </p:sp>
      <p:sp>
        <p:nvSpPr>
          <p:cNvPr id="7" name="Text Placeholder 6">
            <a:extLst>
              <a:ext uri="{FF2B5EF4-FFF2-40B4-BE49-F238E27FC236}">
                <a16:creationId xmlns:a16="http://schemas.microsoft.com/office/drawing/2014/main" id="{0157533A-A5BA-43A2-A391-6FD20C8F39AD}"/>
              </a:ext>
            </a:extLst>
          </p:cNvPr>
          <p:cNvSpPr>
            <a:spLocks noGrp="1"/>
          </p:cNvSpPr>
          <p:nvPr>
            <p:ph type="body" idx="1"/>
          </p:nvPr>
        </p:nvSpPr>
        <p:spPr>
          <a:xfrm>
            <a:off x="1939159" y="3186683"/>
            <a:ext cx="9243952" cy="1852907"/>
          </a:xfrm>
        </p:spPr>
        <p:txBody>
          <a:bodyPr>
            <a:noAutofit/>
          </a:bodyPr>
          <a:lstStyle/>
          <a:p>
            <a:pPr algn="ctr"/>
            <a:r>
              <a:rPr lang="en-US"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club treasurer is responsible for ensuring that the club is continuously in good standing and proper financial management. </a:t>
            </a:r>
          </a:p>
          <a:p>
            <a:pPr algn="ctr"/>
            <a:r>
              <a:rPr lang="en-US" sz="2400" dirty="0">
                <a:latin typeface="Lato" panose="020F0502020204030203" pitchFamily="34" charset="77"/>
              </a:rPr>
              <a:t>(Zonta Club Manual)</a:t>
            </a:r>
            <a:endParaRPr lang="en-US" sz="2400" dirty="0"/>
          </a:p>
        </p:txBody>
      </p:sp>
    </p:spTree>
    <p:extLst>
      <p:ext uri="{BB962C8B-B14F-4D97-AF65-F5344CB8AC3E}">
        <p14:creationId xmlns:p14="http://schemas.microsoft.com/office/powerpoint/2010/main" val="242140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14AC-7481-D395-EB8D-040C667B8BE2}"/>
              </a:ext>
            </a:extLst>
          </p:cNvPr>
          <p:cNvSpPr>
            <a:spLocks noGrp="1"/>
          </p:cNvSpPr>
          <p:nvPr>
            <p:ph type="title"/>
          </p:nvPr>
        </p:nvSpPr>
        <p:spPr/>
        <p:txBody>
          <a:bodyPr/>
          <a:lstStyle/>
          <a:p>
            <a:r>
              <a:rPr lang="en-US" b="1" dirty="0"/>
              <a:t>IRS : SCHOLARSHIPS/AWARDS</a:t>
            </a:r>
            <a:endParaRPr lang="en-US" dirty="0"/>
          </a:p>
        </p:txBody>
      </p:sp>
      <p:sp>
        <p:nvSpPr>
          <p:cNvPr id="3" name="Content Placeholder 2">
            <a:extLst>
              <a:ext uri="{FF2B5EF4-FFF2-40B4-BE49-F238E27FC236}">
                <a16:creationId xmlns:a16="http://schemas.microsoft.com/office/drawing/2014/main" id="{B48857DE-9998-0B17-94EB-E38E80EA0E48}"/>
              </a:ext>
            </a:extLst>
          </p:cNvPr>
          <p:cNvSpPr>
            <a:spLocks noGrp="1"/>
          </p:cNvSpPr>
          <p:nvPr>
            <p:ph idx="1"/>
          </p:nvPr>
        </p:nvSpPr>
        <p:spPr>
          <a:xfrm>
            <a:off x="1594022" y="975555"/>
            <a:ext cx="9959545" cy="4499556"/>
          </a:xfrm>
        </p:spPr>
        <p:txBody>
          <a:bodyPr/>
          <a:lstStyle/>
          <a:p>
            <a:r>
              <a:rPr lang="en-US" sz="2800" b="1" dirty="0">
                <a:ln w="0"/>
                <a:solidFill>
                  <a:schemeClr val="accent1"/>
                </a:solidFill>
                <a:effectLst>
                  <a:outerShdw blurRad="38100" dist="25400" dir="5400000" algn="ctr" rotWithShape="0">
                    <a:srgbClr val="6E747A">
                      <a:alpha val="43000"/>
                    </a:srgbClr>
                  </a:outerShdw>
                </a:effectLst>
              </a:rPr>
              <a:t>Best Practices</a:t>
            </a:r>
          </a:p>
          <a:p>
            <a:r>
              <a:rPr lang="en-US" sz="2800" b="1" dirty="0"/>
              <a:t>Collect W-9 Forms</a:t>
            </a:r>
            <a:r>
              <a:rPr lang="en-US" sz="2800" dirty="0"/>
              <a:t> Before issuing awards or grants, collect </a:t>
            </a:r>
            <a:r>
              <a:rPr lang="en-US" sz="2800" b="1" dirty="0"/>
              <a:t>Form W-9</a:t>
            </a:r>
            <a:r>
              <a:rPr lang="en-US" sz="2800" dirty="0"/>
              <a:t> from recipients to obtain their taxpayer information.</a:t>
            </a:r>
          </a:p>
          <a:p>
            <a:r>
              <a:rPr lang="en-US" sz="2800" b="1" dirty="0"/>
              <a:t>Track Payments</a:t>
            </a:r>
            <a:r>
              <a:rPr lang="en-US" sz="2800" dirty="0"/>
              <a:t> Keep detailed records of all disbursements, including purpose, amount, and recipient details.</a:t>
            </a:r>
          </a:p>
          <a:p>
            <a:r>
              <a:rPr lang="en-US" sz="2800" b="1" dirty="0"/>
              <a:t>Consult a Tax Professional</a:t>
            </a:r>
            <a:r>
              <a:rPr lang="en-US" sz="2800" dirty="0"/>
              <a:t> IRS rules can be nuanced. If your awards fall into gray areas (e.g., hybrid scholarships or artistic grants), seek professional guidance.</a:t>
            </a:r>
          </a:p>
          <a:p>
            <a:endParaRPr lang="en-US" dirty="0"/>
          </a:p>
        </p:txBody>
      </p:sp>
    </p:spTree>
    <p:extLst>
      <p:ext uri="{BB962C8B-B14F-4D97-AF65-F5344CB8AC3E}">
        <p14:creationId xmlns:p14="http://schemas.microsoft.com/office/powerpoint/2010/main" val="217791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4A69-6C86-4476-44B1-0798833A55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E46200-4F76-5B94-FEE3-5A412C3183B3}"/>
              </a:ext>
            </a:extLst>
          </p:cNvPr>
          <p:cNvSpPr>
            <a:spLocks noGrp="1"/>
          </p:cNvSpPr>
          <p:nvPr>
            <p:ph idx="1"/>
          </p:nvPr>
        </p:nvSpPr>
        <p:spPr>
          <a:xfrm>
            <a:off x="1594022" y="1122217"/>
            <a:ext cx="9959545" cy="5459681"/>
          </a:xfrm>
        </p:spPr>
        <p:txBody>
          <a:bodyPr>
            <a:normAutofit/>
          </a:bodyPr>
          <a:lstStyle/>
          <a:p>
            <a:pPr algn="ctr"/>
            <a:r>
              <a:rPr lang="en-US" sz="4400" b="1" kern="0" dirty="0">
                <a:solidFill>
                  <a:schemeClr val="tx1"/>
                </a:solidFill>
                <a:latin typeface="Arial" panose="020B0604020202020204" pitchFamily="34" charset="0"/>
                <a:cs typeface="Arial" panose="020B0604020202020204" pitchFamily="34" charset="0"/>
              </a:rPr>
              <a:t>How can D10 Treasurer</a:t>
            </a:r>
          </a:p>
          <a:p>
            <a:pPr marL="0" indent="0" algn="ctr">
              <a:buNone/>
            </a:pPr>
            <a:r>
              <a:rPr lang="en-US" sz="4400" b="1" kern="0" dirty="0">
                <a:solidFill>
                  <a:schemeClr val="tx1"/>
                </a:solidFill>
                <a:latin typeface="Arial" panose="020B0604020202020204" pitchFamily="34" charset="0"/>
                <a:cs typeface="Arial" panose="020B0604020202020204" pitchFamily="34" charset="0"/>
              </a:rPr>
              <a:t>Better support You?</a:t>
            </a:r>
          </a:p>
          <a:p>
            <a:pPr marL="0" indent="0" algn="ctr">
              <a:buNone/>
            </a:pPr>
            <a:endParaRPr lang="en-US" b="1" kern="0" dirty="0">
              <a:solidFill>
                <a:schemeClr val="tx1"/>
              </a:solidFill>
              <a:latin typeface="Arial" panose="020B0604020202020204" pitchFamily="34" charset="0"/>
              <a:cs typeface="Arial" panose="020B0604020202020204" pitchFamily="34" charset="0"/>
            </a:endParaRPr>
          </a:p>
          <a:p>
            <a:pPr algn="ctr"/>
            <a:r>
              <a:rPr lang="en-US" sz="4400" b="1" kern="0" dirty="0">
                <a:solidFill>
                  <a:schemeClr val="tx1"/>
                </a:solidFill>
                <a:latin typeface="Arial" panose="020B0604020202020204" pitchFamily="34" charset="0"/>
                <a:cs typeface="Arial" panose="020B0604020202020204" pitchFamily="34" charset="0"/>
              </a:rPr>
              <a:t>Questions?</a:t>
            </a:r>
          </a:p>
          <a:p>
            <a:pPr algn="ctr"/>
            <a:endParaRPr lang="en-US" sz="4400" b="1" kern="0" dirty="0">
              <a:solidFill>
                <a:schemeClr val="tx1"/>
              </a:solidFill>
              <a:latin typeface="Arial" panose="020B0604020202020204" pitchFamily="34" charset="0"/>
              <a:cs typeface="Arial" panose="020B0604020202020204" pitchFamily="34" charset="0"/>
            </a:endParaRPr>
          </a:p>
          <a:p>
            <a:pPr algn="ctr"/>
            <a:r>
              <a:rPr lang="en-US" sz="2800" b="1" kern="0" dirty="0">
                <a:solidFill>
                  <a:schemeClr val="tx1"/>
                </a:solidFill>
                <a:latin typeface="Arial" panose="020B0604020202020204" pitchFamily="34" charset="0"/>
                <a:cs typeface="Arial" panose="020B0604020202020204" pitchFamily="34" charset="0"/>
              </a:rPr>
              <a:t>Contact Linda Licarione</a:t>
            </a:r>
          </a:p>
          <a:p>
            <a:pPr algn="ctr"/>
            <a:r>
              <a:rPr lang="en-US" sz="2800" b="1" kern="0" dirty="0">
                <a:solidFill>
                  <a:schemeClr val="tx1"/>
                </a:solidFill>
                <a:latin typeface="Arial" panose="020B0604020202020204" pitchFamily="34" charset="0"/>
                <a:cs typeface="Arial" panose="020B0604020202020204" pitchFamily="34" charset="0"/>
              </a:rPr>
              <a:t>Zonta International District 10 Treasurer</a:t>
            </a:r>
          </a:p>
          <a:p>
            <a:pPr algn="ctr"/>
            <a:r>
              <a:rPr lang="en-US" sz="2800" b="1" kern="0" dirty="0">
                <a:solidFill>
                  <a:schemeClr val="tx1"/>
                </a:solidFill>
                <a:latin typeface="Arial" panose="020B0604020202020204" pitchFamily="34" charset="0"/>
                <a:cs typeface="Arial" panose="020B0604020202020204" pitchFamily="34" charset="0"/>
              </a:rPr>
              <a:t>zontad10treasurer@gmail.com</a:t>
            </a:r>
          </a:p>
          <a:p>
            <a:endParaRPr lang="en-US" dirty="0"/>
          </a:p>
        </p:txBody>
      </p:sp>
    </p:spTree>
    <p:extLst>
      <p:ext uri="{BB962C8B-B14F-4D97-AF65-F5344CB8AC3E}">
        <p14:creationId xmlns:p14="http://schemas.microsoft.com/office/powerpoint/2010/main" val="362559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BD563-7482-4118-A3C7-AD14263F9B77}"/>
              </a:ext>
            </a:extLst>
          </p:cNvPr>
          <p:cNvSpPr>
            <a:spLocks noGrp="1"/>
          </p:cNvSpPr>
          <p:nvPr>
            <p:ph type="title"/>
          </p:nvPr>
        </p:nvSpPr>
        <p:spPr/>
        <p:txBody>
          <a:bodyPr>
            <a:normAutofit/>
          </a:bodyPr>
          <a:lstStyle/>
          <a:p>
            <a:pPr algn="ctr"/>
            <a:r>
              <a:rPr lang="en-US" sz="4000" b="1" dirty="0"/>
              <a:t>FINANCIAL RISKS</a:t>
            </a:r>
          </a:p>
        </p:txBody>
      </p:sp>
      <p:sp>
        <p:nvSpPr>
          <p:cNvPr id="2" name="Content Placeholder 2">
            <a:extLst>
              <a:ext uri="{FF2B5EF4-FFF2-40B4-BE49-F238E27FC236}">
                <a16:creationId xmlns:a16="http://schemas.microsoft.com/office/drawing/2014/main" id="{5A8D45F1-2B73-EEA0-3E5E-FCF77BEAD37E}"/>
              </a:ext>
            </a:extLst>
          </p:cNvPr>
          <p:cNvSpPr>
            <a:spLocks noGrp="1"/>
          </p:cNvSpPr>
          <p:nvPr>
            <p:ph idx="1"/>
          </p:nvPr>
        </p:nvSpPr>
        <p:spPr>
          <a:xfrm>
            <a:off x="1800634" y="2732808"/>
            <a:ext cx="2199089" cy="2743200"/>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sz="2200" b="1" dirty="0">
                <a:ln w="0"/>
                <a:solidFill>
                  <a:schemeClr val="accent1"/>
                </a:solidFill>
                <a:effectLst>
                  <a:outerShdw blurRad="38100" dist="25400" dir="5400000" algn="ctr" rotWithShape="0">
                    <a:srgbClr val="6E747A">
                      <a:alpha val="43000"/>
                    </a:srgbClr>
                  </a:outerShdw>
                </a:effectLst>
              </a:rPr>
              <a:t>UNEXPECTED</a:t>
            </a:r>
            <a:br>
              <a:rPr lang="en-US" sz="2200" b="1" dirty="0">
                <a:ln w="0"/>
                <a:solidFill>
                  <a:schemeClr val="accent1"/>
                </a:solidFill>
                <a:effectLst>
                  <a:outerShdw blurRad="38100" dist="25400" dir="5400000" algn="ctr" rotWithShape="0">
                    <a:srgbClr val="6E747A">
                      <a:alpha val="43000"/>
                    </a:srgbClr>
                  </a:outerShdw>
                </a:effectLst>
              </a:rPr>
            </a:br>
            <a:r>
              <a:rPr lang="en-US" sz="2200" b="1" dirty="0">
                <a:ln w="0"/>
                <a:solidFill>
                  <a:schemeClr val="accent1"/>
                </a:solidFill>
                <a:effectLst>
                  <a:outerShdw blurRad="38100" dist="25400" dir="5400000" algn="ctr" rotWithShape="0">
                    <a:srgbClr val="6E747A">
                      <a:alpha val="43000"/>
                    </a:srgbClr>
                  </a:outerShdw>
                </a:effectLst>
              </a:rPr>
              <a:t> SHORTFALLS</a:t>
            </a:r>
          </a:p>
          <a:p>
            <a:r>
              <a:rPr lang="en-US" sz="2400" dirty="0">
                <a:solidFill>
                  <a:schemeClr val="tx1"/>
                </a:solidFill>
              </a:rPr>
              <a:t>Budget</a:t>
            </a:r>
          </a:p>
          <a:p>
            <a:r>
              <a:rPr lang="en-US" sz="2400" dirty="0">
                <a:solidFill>
                  <a:schemeClr val="tx1"/>
                </a:solidFill>
              </a:rPr>
              <a:t>Financial reports</a:t>
            </a:r>
          </a:p>
          <a:p>
            <a:r>
              <a:rPr lang="en-US" sz="2400" dirty="0">
                <a:solidFill>
                  <a:schemeClr val="tx1"/>
                </a:solidFill>
              </a:rPr>
              <a:t>Audit, review or compilation</a:t>
            </a:r>
          </a:p>
        </p:txBody>
      </p:sp>
      <p:sp>
        <p:nvSpPr>
          <p:cNvPr id="3" name="Content Placeholder 2">
            <a:extLst>
              <a:ext uri="{FF2B5EF4-FFF2-40B4-BE49-F238E27FC236}">
                <a16:creationId xmlns:a16="http://schemas.microsoft.com/office/drawing/2014/main" id="{95D80180-6FEA-6C92-2300-CDF7063DF1F9}"/>
              </a:ext>
            </a:extLst>
          </p:cNvPr>
          <p:cNvSpPr txBox="1">
            <a:spLocks/>
          </p:cNvSpPr>
          <p:nvPr/>
        </p:nvSpPr>
        <p:spPr>
          <a:xfrm>
            <a:off x="4233643" y="2722418"/>
            <a:ext cx="2340152" cy="27432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b="1" dirty="0">
                <a:ln w="0"/>
                <a:solidFill>
                  <a:schemeClr val="accent1"/>
                </a:solidFill>
                <a:effectLst>
                  <a:outerShdw blurRad="38100" dist="25400" dir="5400000" algn="ctr" rotWithShape="0">
                    <a:srgbClr val="6E747A">
                      <a:alpha val="43000"/>
                    </a:srgbClr>
                  </a:outerShdw>
                </a:effectLst>
              </a:rPr>
              <a:t>GOVERNMENT COMPLIANCE</a:t>
            </a:r>
          </a:p>
          <a:p>
            <a:r>
              <a:rPr lang="en-US" sz="2400" dirty="0">
                <a:solidFill>
                  <a:schemeClr val="tx1"/>
                </a:solidFill>
              </a:rPr>
              <a:t>Banking</a:t>
            </a:r>
          </a:p>
          <a:p>
            <a:r>
              <a:rPr lang="en-US" sz="2400" dirty="0">
                <a:solidFill>
                  <a:schemeClr val="tx1"/>
                </a:solidFill>
              </a:rPr>
              <a:t>Contributions</a:t>
            </a:r>
          </a:p>
          <a:p>
            <a:r>
              <a:rPr lang="en-US" sz="2400" dirty="0">
                <a:solidFill>
                  <a:schemeClr val="tx1"/>
                </a:solidFill>
              </a:rPr>
              <a:t>Tax filing</a:t>
            </a:r>
          </a:p>
          <a:p>
            <a:r>
              <a:rPr lang="en-US" sz="2400" dirty="0">
                <a:solidFill>
                  <a:schemeClr val="tx1"/>
                </a:solidFill>
              </a:rPr>
              <a:t>Gaming</a:t>
            </a:r>
          </a:p>
        </p:txBody>
      </p:sp>
      <p:sp>
        <p:nvSpPr>
          <p:cNvPr id="6" name="Content Placeholder 2">
            <a:extLst>
              <a:ext uri="{FF2B5EF4-FFF2-40B4-BE49-F238E27FC236}">
                <a16:creationId xmlns:a16="http://schemas.microsoft.com/office/drawing/2014/main" id="{C503007A-BA7A-A85C-7682-C940D7E5D49F}"/>
              </a:ext>
            </a:extLst>
          </p:cNvPr>
          <p:cNvSpPr txBox="1">
            <a:spLocks/>
          </p:cNvSpPr>
          <p:nvPr/>
        </p:nvSpPr>
        <p:spPr>
          <a:xfrm>
            <a:off x="6983804" y="2732808"/>
            <a:ext cx="2304726" cy="27432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b="1" dirty="0">
                <a:ln w="0"/>
                <a:solidFill>
                  <a:schemeClr val="accent1"/>
                </a:solidFill>
                <a:effectLst>
                  <a:outerShdw blurRad="38100" dist="25400" dir="5400000" algn="ctr" rotWithShape="0">
                    <a:srgbClr val="6E747A">
                      <a:alpha val="43000"/>
                    </a:srgbClr>
                  </a:outerShdw>
                </a:effectLst>
              </a:rPr>
              <a:t>INSURABLE RISKS</a:t>
            </a:r>
          </a:p>
          <a:p>
            <a:r>
              <a:rPr lang="en-US" sz="2400" dirty="0">
                <a:solidFill>
                  <a:schemeClr val="tx1"/>
                </a:solidFill>
              </a:rPr>
              <a:t>General</a:t>
            </a:r>
          </a:p>
          <a:p>
            <a:r>
              <a:rPr lang="en-US" sz="2400" dirty="0">
                <a:solidFill>
                  <a:schemeClr val="tx1"/>
                </a:solidFill>
              </a:rPr>
              <a:t>Directors and officers</a:t>
            </a:r>
          </a:p>
          <a:p>
            <a:pPr marL="0" indent="0">
              <a:buNone/>
            </a:pPr>
            <a:endParaRPr lang="en-US" dirty="0">
              <a:solidFill>
                <a:schemeClr val="tx1"/>
              </a:solidFill>
            </a:endParaRPr>
          </a:p>
        </p:txBody>
      </p:sp>
      <p:sp>
        <p:nvSpPr>
          <p:cNvPr id="7" name="Content Placeholder 2">
            <a:extLst>
              <a:ext uri="{FF2B5EF4-FFF2-40B4-BE49-F238E27FC236}">
                <a16:creationId xmlns:a16="http://schemas.microsoft.com/office/drawing/2014/main" id="{FFC47ECF-4382-87E5-FEA6-79F24AD33AD8}"/>
              </a:ext>
            </a:extLst>
          </p:cNvPr>
          <p:cNvSpPr txBox="1">
            <a:spLocks/>
          </p:cNvSpPr>
          <p:nvPr/>
        </p:nvSpPr>
        <p:spPr>
          <a:xfrm>
            <a:off x="9434946" y="2722418"/>
            <a:ext cx="2483428" cy="27432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b="1" dirty="0">
                <a:ln w="0"/>
                <a:solidFill>
                  <a:schemeClr val="accent1"/>
                </a:solidFill>
                <a:effectLst>
                  <a:outerShdw blurRad="38100" dist="25400" dir="5400000" algn="ctr" rotWithShape="0">
                    <a:srgbClr val="6E747A">
                      <a:alpha val="43000"/>
                    </a:srgbClr>
                  </a:outerShdw>
                </a:effectLst>
              </a:rPr>
              <a:t>EVENT CANCELLATION</a:t>
            </a:r>
          </a:p>
          <a:p>
            <a:r>
              <a:rPr lang="en-US" sz="2400" dirty="0">
                <a:solidFill>
                  <a:schemeClr val="tx1"/>
                </a:solidFill>
              </a:rPr>
              <a:t>Contract review</a:t>
            </a:r>
          </a:p>
          <a:p>
            <a:r>
              <a:rPr lang="en-US" sz="2400" dirty="0">
                <a:solidFill>
                  <a:schemeClr val="tx1"/>
                </a:solidFill>
              </a:rPr>
              <a:t>Cancellation insurance</a:t>
            </a:r>
          </a:p>
          <a:p>
            <a:pPr marL="0" indent="0">
              <a:buNone/>
            </a:pPr>
            <a:endParaRPr lang="en-US" dirty="0">
              <a:solidFill>
                <a:schemeClr val="tx1"/>
              </a:solidFill>
            </a:endParaRPr>
          </a:p>
        </p:txBody>
      </p:sp>
      <p:pic>
        <p:nvPicPr>
          <p:cNvPr id="8" name="Picture 7">
            <a:extLst>
              <a:ext uri="{FF2B5EF4-FFF2-40B4-BE49-F238E27FC236}">
                <a16:creationId xmlns:a16="http://schemas.microsoft.com/office/drawing/2014/main" id="{7B0F0F70-076B-D608-9B9D-5435987D833E}"/>
              </a:ext>
            </a:extLst>
          </p:cNvPr>
          <p:cNvPicPr>
            <a:picLocks noChangeAspect="1"/>
          </p:cNvPicPr>
          <p:nvPr/>
        </p:nvPicPr>
        <p:blipFill>
          <a:blip r:embed="rId3"/>
          <a:stretch>
            <a:fillRect/>
          </a:stretch>
        </p:blipFill>
        <p:spPr>
          <a:xfrm>
            <a:off x="2172157" y="-71253"/>
            <a:ext cx="997528" cy="1381669"/>
          </a:xfrm>
          <a:prstGeom prst="rect">
            <a:avLst/>
          </a:prstGeom>
        </p:spPr>
      </p:pic>
      <p:pic>
        <p:nvPicPr>
          <p:cNvPr id="10" name="Picture 9">
            <a:extLst>
              <a:ext uri="{FF2B5EF4-FFF2-40B4-BE49-F238E27FC236}">
                <a16:creationId xmlns:a16="http://schemas.microsoft.com/office/drawing/2014/main" id="{E9BECC02-6D34-B54A-0D3A-3387C3525BF0}"/>
              </a:ext>
            </a:extLst>
          </p:cNvPr>
          <p:cNvPicPr>
            <a:picLocks noChangeAspect="1"/>
          </p:cNvPicPr>
          <p:nvPr/>
        </p:nvPicPr>
        <p:blipFill>
          <a:blip r:embed="rId3"/>
          <a:stretch>
            <a:fillRect/>
          </a:stretch>
        </p:blipFill>
        <p:spPr>
          <a:xfrm>
            <a:off x="1448596" y="-65895"/>
            <a:ext cx="997528" cy="1381669"/>
          </a:xfrm>
          <a:prstGeom prst="rect">
            <a:avLst/>
          </a:prstGeom>
        </p:spPr>
      </p:pic>
    </p:spTree>
    <p:extLst>
      <p:ext uri="{BB962C8B-B14F-4D97-AF65-F5344CB8AC3E}">
        <p14:creationId xmlns:p14="http://schemas.microsoft.com/office/powerpoint/2010/main" val="234901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F7E9F-068B-4342-BB75-C37E44E2D408}"/>
              </a:ext>
            </a:extLst>
          </p:cNvPr>
          <p:cNvSpPr>
            <a:spLocks noGrp="1"/>
          </p:cNvSpPr>
          <p:nvPr>
            <p:ph type="title"/>
          </p:nvPr>
        </p:nvSpPr>
        <p:spPr/>
        <p:txBody>
          <a:bodyPr>
            <a:normAutofit/>
          </a:bodyPr>
          <a:lstStyle/>
          <a:p>
            <a:pPr algn="ctr"/>
            <a:r>
              <a:rPr lang="en-US" sz="4400" b="1" dirty="0"/>
              <a:t>BUDGET</a:t>
            </a:r>
          </a:p>
        </p:txBody>
      </p:sp>
      <p:sp>
        <p:nvSpPr>
          <p:cNvPr id="5" name="Content Placeholder 4">
            <a:extLst>
              <a:ext uri="{FF2B5EF4-FFF2-40B4-BE49-F238E27FC236}">
                <a16:creationId xmlns:a16="http://schemas.microsoft.com/office/drawing/2014/main" id="{6BC6EBDF-6E79-4F76-954B-D8F99702F00E}"/>
              </a:ext>
            </a:extLst>
          </p:cNvPr>
          <p:cNvSpPr>
            <a:spLocks noGrp="1"/>
          </p:cNvSpPr>
          <p:nvPr>
            <p:ph idx="1"/>
          </p:nvPr>
        </p:nvSpPr>
        <p:spPr>
          <a:xfrm>
            <a:off x="1479725" y="2732075"/>
            <a:ext cx="2364911" cy="3575205"/>
          </a:xfrm>
        </p:spPr>
        <p:style>
          <a:lnRef idx="2">
            <a:schemeClr val="accent1"/>
          </a:lnRef>
          <a:fillRef idx="1">
            <a:schemeClr val="lt1"/>
          </a:fillRef>
          <a:effectRef idx="0">
            <a:schemeClr val="accent1"/>
          </a:effectRef>
          <a:fontRef idx="minor">
            <a:schemeClr val="dk1"/>
          </a:fontRef>
        </p:style>
        <p:txBody>
          <a:bodyPr>
            <a:normAutofit/>
          </a:bodyPr>
          <a:lstStyle/>
          <a:p>
            <a:endParaRPr lang="en-US" dirty="0"/>
          </a:p>
          <a:p>
            <a:r>
              <a:rPr lang="en-US" b="1" dirty="0">
                <a:ln w="0"/>
                <a:solidFill>
                  <a:schemeClr val="accent1"/>
                </a:solidFill>
                <a:effectLst>
                  <a:outerShdw blurRad="38100" dist="25400" dir="5400000" algn="ctr" rotWithShape="0">
                    <a:srgbClr val="6E747A">
                      <a:alpha val="43000"/>
                    </a:srgbClr>
                  </a:outerShdw>
                </a:effectLst>
              </a:rPr>
              <a:t>Agree on goals</a:t>
            </a:r>
          </a:p>
          <a:p>
            <a:r>
              <a:rPr lang="en-US" dirty="0">
                <a:solidFill>
                  <a:schemeClr val="tx1"/>
                </a:solidFill>
              </a:rPr>
              <a:t>Service goals</a:t>
            </a:r>
          </a:p>
          <a:p>
            <a:r>
              <a:rPr lang="en-US" dirty="0">
                <a:solidFill>
                  <a:schemeClr val="tx1"/>
                </a:solidFill>
              </a:rPr>
              <a:t>Advocacy goals</a:t>
            </a:r>
          </a:p>
          <a:p>
            <a:r>
              <a:rPr lang="en-US" dirty="0">
                <a:solidFill>
                  <a:schemeClr val="tx1"/>
                </a:solidFill>
              </a:rPr>
              <a:t>Fundraising goals</a:t>
            </a:r>
          </a:p>
          <a:p>
            <a:r>
              <a:rPr lang="en-US" dirty="0">
                <a:solidFill>
                  <a:schemeClr val="tx1"/>
                </a:solidFill>
              </a:rPr>
              <a:t>Financial goals</a:t>
            </a:r>
          </a:p>
          <a:p>
            <a:r>
              <a:rPr lang="en-US" dirty="0">
                <a:solidFill>
                  <a:schemeClr val="tx1"/>
                </a:solidFill>
              </a:rPr>
              <a:t>Clarify goals from strategic plan</a:t>
            </a:r>
          </a:p>
          <a:p>
            <a:endParaRPr lang="en-US" dirty="0"/>
          </a:p>
        </p:txBody>
      </p:sp>
      <p:pic>
        <p:nvPicPr>
          <p:cNvPr id="2" name="Picture 1">
            <a:extLst>
              <a:ext uri="{FF2B5EF4-FFF2-40B4-BE49-F238E27FC236}">
                <a16:creationId xmlns:a16="http://schemas.microsoft.com/office/drawing/2014/main" id="{D134DFA5-2DD4-7A0F-35C3-5FCE644113CA}"/>
              </a:ext>
            </a:extLst>
          </p:cNvPr>
          <p:cNvPicPr>
            <a:picLocks noChangeAspect="1"/>
          </p:cNvPicPr>
          <p:nvPr/>
        </p:nvPicPr>
        <p:blipFill>
          <a:blip r:embed="rId3"/>
          <a:stretch>
            <a:fillRect/>
          </a:stretch>
        </p:blipFill>
        <p:spPr>
          <a:xfrm>
            <a:off x="10252038" y="-19685"/>
            <a:ext cx="918189" cy="1286644"/>
          </a:xfrm>
          <a:prstGeom prst="rect">
            <a:avLst/>
          </a:prstGeom>
        </p:spPr>
      </p:pic>
      <p:sp>
        <p:nvSpPr>
          <p:cNvPr id="3" name="Content Placeholder 4">
            <a:extLst>
              <a:ext uri="{FF2B5EF4-FFF2-40B4-BE49-F238E27FC236}">
                <a16:creationId xmlns:a16="http://schemas.microsoft.com/office/drawing/2014/main" id="{E06254D1-B3F9-733E-D34D-67863DA0B3B9}"/>
              </a:ext>
            </a:extLst>
          </p:cNvPr>
          <p:cNvSpPr txBox="1">
            <a:spLocks/>
          </p:cNvSpPr>
          <p:nvPr/>
        </p:nvSpPr>
        <p:spPr>
          <a:xfrm>
            <a:off x="4208884" y="2732076"/>
            <a:ext cx="2364911" cy="357520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0000" lnSpcReduction="20000"/>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endParaRPr lang="en-US" dirty="0"/>
          </a:p>
          <a:p>
            <a:r>
              <a:rPr lang="en-US" sz="2900" b="1" dirty="0">
                <a:ln w="0"/>
                <a:solidFill>
                  <a:schemeClr val="accent1"/>
                </a:solidFill>
                <a:effectLst>
                  <a:outerShdw blurRad="38100" dist="25400" dir="5400000" algn="ctr" rotWithShape="0">
                    <a:srgbClr val="6E747A">
                      <a:alpha val="43000"/>
                    </a:srgbClr>
                  </a:outerShdw>
                </a:effectLst>
              </a:rPr>
              <a:t>Understand current financial status</a:t>
            </a:r>
          </a:p>
          <a:p>
            <a:r>
              <a:rPr lang="en-US" sz="2900" dirty="0">
                <a:solidFill>
                  <a:schemeClr val="tx1"/>
                </a:solidFill>
              </a:rPr>
              <a:t>Review current year revenue and expense compared to budget</a:t>
            </a:r>
          </a:p>
          <a:p>
            <a:r>
              <a:rPr lang="en-US" sz="2900" dirty="0">
                <a:solidFill>
                  <a:schemeClr val="tx1"/>
                </a:solidFill>
              </a:rPr>
              <a:t>Forecast to end of year</a:t>
            </a:r>
          </a:p>
          <a:p>
            <a:r>
              <a:rPr lang="en-US" sz="2900" dirty="0">
                <a:solidFill>
                  <a:schemeClr val="tx1"/>
                </a:solidFill>
              </a:rPr>
              <a:t>Analyze and understand variances</a:t>
            </a:r>
          </a:p>
          <a:p>
            <a:endParaRPr lang="en-US" dirty="0"/>
          </a:p>
        </p:txBody>
      </p:sp>
      <p:sp>
        <p:nvSpPr>
          <p:cNvPr id="6" name="Content Placeholder 4">
            <a:extLst>
              <a:ext uri="{FF2B5EF4-FFF2-40B4-BE49-F238E27FC236}">
                <a16:creationId xmlns:a16="http://schemas.microsoft.com/office/drawing/2014/main" id="{723B283C-45BB-EF05-D8FC-BCAD5BF10EA1}"/>
              </a:ext>
            </a:extLst>
          </p:cNvPr>
          <p:cNvSpPr txBox="1">
            <a:spLocks/>
          </p:cNvSpPr>
          <p:nvPr/>
        </p:nvSpPr>
        <p:spPr>
          <a:xfrm>
            <a:off x="6938043" y="2732077"/>
            <a:ext cx="2364911" cy="291018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endParaRPr lang="en-US" dirty="0"/>
          </a:p>
          <a:p>
            <a:r>
              <a:rPr lang="en-US" b="1" dirty="0">
                <a:ln w="0"/>
                <a:solidFill>
                  <a:schemeClr val="accent1"/>
                </a:solidFill>
                <a:effectLst>
                  <a:outerShdw blurRad="38100" dist="25400" dir="5400000" algn="ctr" rotWithShape="0">
                    <a:srgbClr val="6E747A">
                      <a:alpha val="43000"/>
                    </a:srgbClr>
                  </a:outerShdw>
                </a:effectLst>
              </a:rPr>
              <a:t>Document budget decisions</a:t>
            </a:r>
          </a:p>
          <a:p>
            <a:r>
              <a:rPr lang="en-US" dirty="0">
                <a:solidFill>
                  <a:schemeClr val="tx1"/>
                </a:solidFill>
              </a:rPr>
              <a:t>Create budget spreadsheet and file</a:t>
            </a:r>
          </a:p>
          <a:p>
            <a:r>
              <a:rPr lang="en-US" dirty="0">
                <a:solidFill>
                  <a:schemeClr val="tx1"/>
                </a:solidFill>
              </a:rPr>
              <a:t>Document assumptions</a:t>
            </a:r>
          </a:p>
          <a:p>
            <a:endParaRPr lang="en-US" dirty="0"/>
          </a:p>
        </p:txBody>
      </p:sp>
      <p:sp>
        <p:nvSpPr>
          <p:cNvPr id="7" name="Content Placeholder 4">
            <a:extLst>
              <a:ext uri="{FF2B5EF4-FFF2-40B4-BE49-F238E27FC236}">
                <a16:creationId xmlns:a16="http://schemas.microsoft.com/office/drawing/2014/main" id="{A6E2A1BE-439C-253C-E431-105A54701A63}"/>
              </a:ext>
            </a:extLst>
          </p:cNvPr>
          <p:cNvSpPr txBox="1">
            <a:spLocks/>
          </p:cNvSpPr>
          <p:nvPr/>
        </p:nvSpPr>
        <p:spPr>
          <a:xfrm>
            <a:off x="9457681" y="2732077"/>
            <a:ext cx="2506901" cy="291018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endParaRPr lang="en-US" dirty="0"/>
          </a:p>
          <a:p>
            <a:r>
              <a:rPr lang="en-US" b="1" dirty="0">
                <a:ln w="0"/>
                <a:solidFill>
                  <a:schemeClr val="accent1"/>
                </a:solidFill>
                <a:effectLst>
                  <a:outerShdw blurRad="38100" dist="25400" dir="5400000" algn="ctr" rotWithShape="0">
                    <a:srgbClr val="6E747A">
                      <a:alpha val="43000"/>
                    </a:srgbClr>
                  </a:outerShdw>
                </a:effectLst>
              </a:rPr>
              <a:t>Develop draft expense budget</a:t>
            </a:r>
          </a:p>
          <a:p>
            <a:r>
              <a:rPr lang="en-US" dirty="0">
                <a:solidFill>
                  <a:schemeClr val="tx1"/>
                </a:solidFill>
              </a:rPr>
              <a:t>Costs to reach goals</a:t>
            </a:r>
          </a:p>
          <a:p>
            <a:r>
              <a:rPr lang="en-US" dirty="0">
                <a:solidFill>
                  <a:schemeClr val="tx1"/>
                </a:solidFill>
              </a:rPr>
              <a:t>Administration</a:t>
            </a:r>
          </a:p>
          <a:p>
            <a:r>
              <a:rPr lang="en-US" dirty="0">
                <a:solidFill>
                  <a:schemeClr val="tx1"/>
                </a:solidFill>
              </a:rPr>
              <a:t>District and International dues</a:t>
            </a:r>
          </a:p>
          <a:p>
            <a:endParaRPr lang="en-US" dirty="0"/>
          </a:p>
        </p:txBody>
      </p:sp>
      <p:pic>
        <p:nvPicPr>
          <p:cNvPr id="8" name="Picture 7">
            <a:extLst>
              <a:ext uri="{FF2B5EF4-FFF2-40B4-BE49-F238E27FC236}">
                <a16:creationId xmlns:a16="http://schemas.microsoft.com/office/drawing/2014/main" id="{12B6D018-25D6-D575-6ADC-A69E916E34EE}"/>
              </a:ext>
            </a:extLst>
          </p:cNvPr>
          <p:cNvPicPr>
            <a:picLocks noChangeAspect="1"/>
          </p:cNvPicPr>
          <p:nvPr/>
        </p:nvPicPr>
        <p:blipFill>
          <a:blip r:embed="rId3"/>
          <a:stretch>
            <a:fillRect/>
          </a:stretch>
        </p:blipFill>
        <p:spPr>
          <a:xfrm>
            <a:off x="2342737" y="0"/>
            <a:ext cx="997528" cy="1381669"/>
          </a:xfrm>
          <a:prstGeom prst="rect">
            <a:avLst/>
          </a:prstGeom>
        </p:spPr>
      </p:pic>
      <p:pic>
        <p:nvPicPr>
          <p:cNvPr id="9" name="Picture 8">
            <a:extLst>
              <a:ext uri="{FF2B5EF4-FFF2-40B4-BE49-F238E27FC236}">
                <a16:creationId xmlns:a16="http://schemas.microsoft.com/office/drawing/2014/main" id="{49F80BEA-2DF3-040C-1957-7A3F8B2B8C72}"/>
              </a:ext>
            </a:extLst>
          </p:cNvPr>
          <p:cNvPicPr>
            <a:picLocks noChangeAspect="1"/>
          </p:cNvPicPr>
          <p:nvPr/>
        </p:nvPicPr>
        <p:blipFill>
          <a:blip r:embed="rId3"/>
          <a:stretch>
            <a:fillRect/>
          </a:stretch>
        </p:blipFill>
        <p:spPr>
          <a:xfrm>
            <a:off x="1479725" y="0"/>
            <a:ext cx="997528" cy="1381669"/>
          </a:xfrm>
          <a:prstGeom prst="rect">
            <a:avLst/>
          </a:prstGeom>
        </p:spPr>
      </p:pic>
    </p:spTree>
    <p:extLst>
      <p:ext uri="{BB962C8B-B14F-4D97-AF65-F5344CB8AC3E}">
        <p14:creationId xmlns:p14="http://schemas.microsoft.com/office/powerpoint/2010/main" val="113273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95952A-7F5F-45A1-9F20-B033D347C5C0}"/>
              </a:ext>
            </a:extLst>
          </p:cNvPr>
          <p:cNvSpPr>
            <a:spLocks noGrp="1"/>
          </p:cNvSpPr>
          <p:nvPr>
            <p:ph idx="1"/>
          </p:nvPr>
        </p:nvSpPr>
        <p:spPr>
          <a:xfrm>
            <a:off x="1447799" y="2890494"/>
            <a:ext cx="1997771" cy="3073885"/>
          </a:xfrm>
        </p:spPr>
        <p:style>
          <a:lnRef idx="2">
            <a:schemeClr val="dk1"/>
          </a:lnRef>
          <a:fillRef idx="1">
            <a:schemeClr val="lt1"/>
          </a:fillRef>
          <a:effectRef idx="0">
            <a:schemeClr val="dk1"/>
          </a:effectRef>
          <a:fontRef idx="minor">
            <a:schemeClr val="dk1"/>
          </a:fontRef>
        </p:style>
        <p:txBody>
          <a:bodyPr>
            <a:normAutofit/>
          </a:bodyPr>
          <a:lstStyle/>
          <a:p>
            <a:endParaRPr lang="en-US" cap="all" dirty="0"/>
          </a:p>
          <a:p>
            <a:r>
              <a:rPr lang="en-US" b="1" dirty="0">
                <a:ln w="0"/>
                <a:solidFill>
                  <a:schemeClr val="accent1"/>
                </a:solidFill>
                <a:effectLst>
                  <a:outerShdw blurRad="38100" dist="25400" dir="5400000" algn="ctr" rotWithShape="0">
                    <a:srgbClr val="6E747A">
                      <a:alpha val="43000"/>
                    </a:srgbClr>
                  </a:outerShdw>
                </a:effectLst>
              </a:rPr>
              <a:t>Develop draft income budget</a:t>
            </a:r>
          </a:p>
          <a:p>
            <a:r>
              <a:rPr lang="en-US" dirty="0">
                <a:solidFill>
                  <a:schemeClr val="tx1"/>
                </a:solidFill>
              </a:rPr>
              <a:t>Dues</a:t>
            </a:r>
          </a:p>
          <a:p>
            <a:r>
              <a:rPr lang="en-US" dirty="0">
                <a:solidFill>
                  <a:schemeClr val="tx1"/>
                </a:solidFill>
              </a:rPr>
              <a:t>Fundraising</a:t>
            </a:r>
          </a:p>
          <a:p>
            <a:r>
              <a:rPr lang="en-US" dirty="0">
                <a:solidFill>
                  <a:schemeClr val="tx1"/>
                </a:solidFill>
              </a:rPr>
              <a:t>Other</a:t>
            </a:r>
          </a:p>
          <a:p>
            <a:endParaRPr lang="en-US" dirty="0"/>
          </a:p>
        </p:txBody>
      </p:sp>
      <p:sp>
        <p:nvSpPr>
          <p:cNvPr id="4" name="Title 3">
            <a:extLst>
              <a:ext uri="{FF2B5EF4-FFF2-40B4-BE49-F238E27FC236}">
                <a16:creationId xmlns:a16="http://schemas.microsoft.com/office/drawing/2014/main" id="{6E0CE536-7585-47D4-A940-4349FB059AFA}"/>
              </a:ext>
            </a:extLst>
          </p:cNvPr>
          <p:cNvSpPr>
            <a:spLocks noGrp="1"/>
          </p:cNvSpPr>
          <p:nvPr>
            <p:ph type="title"/>
          </p:nvPr>
        </p:nvSpPr>
        <p:spPr/>
        <p:txBody>
          <a:bodyPr>
            <a:normAutofit/>
          </a:bodyPr>
          <a:lstStyle/>
          <a:p>
            <a:pPr algn="ctr"/>
            <a:r>
              <a:rPr lang="en-US" sz="4400" b="1" dirty="0"/>
              <a:t>BUDGET</a:t>
            </a:r>
            <a:endParaRPr lang="en-US" sz="4400" dirty="0"/>
          </a:p>
        </p:txBody>
      </p:sp>
      <p:sp>
        <p:nvSpPr>
          <p:cNvPr id="2" name="Content Placeholder 4">
            <a:extLst>
              <a:ext uri="{FF2B5EF4-FFF2-40B4-BE49-F238E27FC236}">
                <a16:creationId xmlns:a16="http://schemas.microsoft.com/office/drawing/2014/main" id="{17B8ACDF-84CA-E4D3-C880-A25ACEB160F6}"/>
              </a:ext>
            </a:extLst>
          </p:cNvPr>
          <p:cNvSpPr txBox="1">
            <a:spLocks/>
          </p:cNvSpPr>
          <p:nvPr/>
        </p:nvSpPr>
        <p:spPr>
          <a:xfrm>
            <a:off x="3771900" y="2890495"/>
            <a:ext cx="2177877" cy="307388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endParaRPr lang="en-US" cap="all" dirty="0"/>
          </a:p>
          <a:p>
            <a:r>
              <a:rPr lang="en-US" dirty="0">
                <a:ln w="0"/>
                <a:solidFill>
                  <a:schemeClr val="accent1"/>
                </a:solidFill>
                <a:effectLst>
                  <a:outerShdw blurRad="38100" dist="25400" dir="5400000" algn="ctr" rotWithShape="0">
                    <a:srgbClr val="6E747A">
                      <a:alpha val="43000"/>
                    </a:srgbClr>
                  </a:outerShdw>
                </a:effectLst>
              </a:rPr>
              <a:t>Review draft budget</a:t>
            </a:r>
          </a:p>
          <a:p>
            <a:r>
              <a:rPr lang="en-US" dirty="0">
                <a:solidFill>
                  <a:schemeClr val="tx1"/>
                </a:solidFill>
              </a:rPr>
              <a:t>Review and discuss assumptions</a:t>
            </a:r>
          </a:p>
          <a:p>
            <a:r>
              <a:rPr lang="en-US" dirty="0">
                <a:ln w="0"/>
                <a:solidFill>
                  <a:schemeClr val="accent1"/>
                </a:solidFill>
                <a:effectLst>
                  <a:outerShdw blurRad="38100" dist="25400" dir="5400000" algn="ctr" rotWithShape="0">
                    <a:srgbClr val="6E747A">
                      <a:alpha val="43000"/>
                    </a:srgbClr>
                  </a:outerShdw>
                </a:effectLst>
              </a:rPr>
              <a:t>Make </a:t>
            </a:r>
            <a:r>
              <a:rPr lang="en-US" dirty="0">
                <a:solidFill>
                  <a:schemeClr val="tx1"/>
                </a:solidFill>
              </a:rPr>
              <a:t>adjustments based on goals and capacity</a:t>
            </a:r>
          </a:p>
          <a:p>
            <a:endParaRPr lang="en-US" dirty="0"/>
          </a:p>
        </p:txBody>
      </p:sp>
      <p:sp>
        <p:nvSpPr>
          <p:cNvPr id="3" name="Content Placeholder 4">
            <a:extLst>
              <a:ext uri="{FF2B5EF4-FFF2-40B4-BE49-F238E27FC236}">
                <a16:creationId xmlns:a16="http://schemas.microsoft.com/office/drawing/2014/main" id="{DF83386C-B5DB-C0DC-FCE7-675A048C01E3}"/>
              </a:ext>
            </a:extLst>
          </p:cNvPr>
          <p:cNvSpPr txBox="1">
            <a:spLocks/>
          </p:cNvSpPr>
          <p:nvPr/>
        </p:nvSpPr>
        <p:spPr>
          <a:xfrm>
            <a:off x="6242225" y="2890496"/>
            <a:ext cx="2177877" cy="307388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r>
              <a:rPr lang="en-US" b="1" dirty="0">
                <a:ln w="0"/>
                <a:solidFill>
                  <a:schemeClr val="accent1"/>
                </a:solidFill>
                <a:effectLst>
                  <a:outerShdw blurRad="38100" dist="25400" dir="5400000" algn="ctr" rotWithShape="0">
                    <a:srgbClr val="6E747A">
                      <a:alpha val="43000"/>
                    </a:srgbClr>
                  </a:outerShdw>
                </a:effectLst>
              </a:rPr>
              <a:t>Approve budget</a:t>
            </a:r>
          </a:p>
          <a:p>
            <a:r>
              <a:rPr lang="en-US" dirty="0">
                <a:solidFill>
                  <a:schemeClr val="tx1"/>
                </a:solidFill>
              </a:rPr>
              <a:t>Present to committees, board and membership as needed</a:t>
            </a:r>
          </a:p>
          <a:p>
            <a:endParaRPr lang="en-US" dirty="0"/>
          </a:p>
        </p:txBody>
      </p:sp>
      <p:sp>
        <p:nvSpPr>
          <p:cNvPr id="6" name="Content Placeholder 4">
            <a:extLst>
              <a:ext uri="{FF2B5EF4-FFF2-40B4-BE49-F238E27FC236}">
                <a16:creationId xmlns:a16="http://schemas.microsoft.com/office/drawing/2014/main" id="{9CC9F042-D79E-E043-738F-A5F1970EFB70}"/>
              </a:ext>
            </a:extLst>
          </p:cNvPr>
          <p:cNvSpPr txBox="1">
            <a:spLocks/>
          </p:cNvSpPr>
          <p:nvPr/>
        </p:nvSpPr>
        <p:spPr>
          <a:xfrm>
            <a:off x="8779758" y="2890496"/>
            <a:ext cx="2177878" cy="299257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5000" lnSpcReduction="20000"/>
          </a:bodyPr>
          <a:lstStyle>
            <a:lvl1pPr marL="182870" indent="-182870" algn="l" defTabSz="914354" rtl="0" eaLnBrk="1" latinLnBrk="0" hangingPunct="1">
              <a:lnSpc>
                <a:spcPct val="90000"/>
              </a:lnSpc>
              <a:spcBef>
                <a:spcPts val="1200"/>
              </a:spcBef>
              <a:buClr>
                <a:schemeClr val="accent1"/>
              </a:buClr>
              <a:buFont typeface="Wingdings 2" pitchFamily="18" charset="2"/>
              <a:buChar char=""/>
              <a:defRPr sz="2000" kern="1200">
                <a:solidFill>
                  <a:schemeClr val="dk1"/>
                </a:solidFill>
                <a:latin typeface="+mn-lt"/>
                <a:ea typeface="+mn-ea"/>
                <a:cs typeface="+mn-cs"/>
              </a:defRPr>
            </a:lvl1pPr>
            <a:lvl2pPr marL="685766" indent="-182870" algn="l" defTabSz="914354"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dk1"/>
                </a:solidFill>
                <a:latin typeface="+mn-lt"/>
                <a:ea typeface="+mn-ea"/>
                <a:cs typeface="+mn-cs"/>
              </a:defRPr>
            </a:lvl2pPr>
            <a:lvl3pPr marL="1142942" indent="-182870" algn="l" defTabSz="914354"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dk1"/>
                </a:solidFill>
                <a:latin typeface="+mn-lt"/>
                <a:ea typeface="+mn-ea"/>
                <a:cs typeface="+mn-cs"/>
              </a:defRPr>
            </a:lvl3pPr>
            <a:lvl4pPr marL="1600120"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4pPr>
            <a:lvl5pPr marL="2057298" indent="-182870"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5pPr>
            <a:lvl6pPr marL="2514474"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6pPr>
            <a:lvl7pPr marL="2971652"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7pPr>
            <a:lvl8pPr marL="3428829"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8pPr>
            <a:lvl9pPr marL="3886006" indent="-228589" algn="l" defTabSz="914354"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dk1"/>
                </a:solidFill>
                <a:latin typeface="+mn-lt"/>
                <a:ea typeface="+mn-ea"/>
                <a:cs typeface="+mn-cs"/>
              </a:defRPr>
            </a:lvl9pPr>
          </a:lstStyle>
          <a:p>
            <a:endParaRPr lang="en-US" cap="all" dirty="0"/>
          </a:p>
          <a:p>
            <a:r>
              <a:rPr lang="en-US" sz="2200" b="1" dirty="0">
                <a:ln w="0"/>
                <a:solidFill>
                  <a:schemeClr val="accent1"/>
                </a:solidFill>
                <a:effectLst>
                  <a:outerShdw blurRad="38100" dist="25400" dir="5400000" algn="ctr" rotWithShape="0">
                    <a:srgbClr val="6E747A">
                      <a:alpha val="43000"/>
                    </a:srgbClr>
                  </a:outerShdw>
                </a:effectLst>
              </a:rPr>
              <a:t>Implement budget</a:t>
            </a:r>
          </a:p>
          <a:p>
            <a:r>
              <a:rPr lang="en-US" sz="2200" dirty="0">
                <a:solidFill>
                  <a:schemeClr val="tx1"/>
                </a:solidFill>
              </a:rPr>
              <a:t>Assign responsibilities</a:t>
            </a:r>
          </a:p>
          <a:p>
            <a:r>
              <a:rPr lang="en-US" sz="2200" dirty="0">
                <a:solidFill>
                  <a:schemeClr val="tx1"/>
                </a:solidFill>
              </a:rPr>
              <a:t>Incorporate into reporting</a:t>
            </a:r>
          </a:p>
          <a:p>
            <a:r>
              <a:rPr lang="en-US" sz="2200" dirty="0">
                <a:solidFill>
                  <a:schemeClr val="tx1"/>
                </a:solidFill>
              </a:rPr>
              <a:t>Monitor and respond to changes as needed</a:t>
            </a:r>
          </a:p>
          <a:p>
            <a:endParaRPr lang="en-US" dirty="0"/>
          </a:p>
        </p:txBody>
      </p:sp>
      <p:pic>
        <p:nvPicPr>
          <p:cNvPr id="7" name="Picture 6">
            <a:extLst>
              <a:ext uri="{FF2B5EF4-FFF2-40B4-BE49-F238E27FC236}">
                <a16:creationId xmlns:a16="http://schemas.microsoft.com/office/drawing/2014/main" id="{0F113CF7-BE49-49B3-2113-E5EAAAF0EEE2}"/>
              </a:ext>
            </a:extLst>
          </p:cNvPr>
          <p:cNvPicPr>
            <a:picLocks noChangeAspect="1"/>
          </p:cNvPicPr>
          <p:nvPr/>
        </p:nvPicPr>
        <p:blipFill>
          <a:blip r:embed="rId3"/>
          <a:stretch>
            <a:fillRect/>
          </a:stretch>
        </p:blipFill>
        <p:spPr>
          <a:xfrm>
            <a:off x="10285106" y="0"/>
            <a:ext cx="918189" cy="1286644"/>
          </a:xfrm>
          <a:prstGeom prst="rect">
            <a:avLst/>
          </a:prstGeom>
        </p:spPr>
      </p:pic>
      <p:pic>
        <p:nvPicPr>
          <p:cNvPr id="8" name="Picture 7">
            <a:extLst>
              <a:ext uri="{FF2B5EF4-FFF2-40B4-BE49-F238E27FC236}">
                <a16:creationId xmlns:a16="http://schemas.microsoft.com/office/drawing/2014/main" id="{D59EFEE9-13F8-FA3A-CE49-4F65E7A73A53}"/>
              </a:ext>
            </a:extLst>
          </p:cNvPr>
          <p:cNvPicPr>
            <a:picLocks noChangeAspect="1"/>
          </p:cNvPicPr>
          <p:nvPr/>
        </p:nvPicPr>
        <p:blipFill>
          <a:blip r:embed="rId3"/>
          <a:stretch>
            <a:fillRect/>
          </a:stretch>
        </p:blipFill>
        <p:spPr>
          <a:xfrm>
            <a:off x="1462115" y="0"/>
            <a:ext cx="918189" cy="1286644"/>
          </a:xfrm>
          <a:prstGeom prst="rect">
            <a:avLst/>
          </a:prstGeom>
        </p:spPr>
      </p:pic>
    </p:spTree>
    <p:extLst>
      <p:ext uri="{BB962C8B-B14F-4D97-AF65-F5344CB8AC3E}">
        <p14:creationId xmlns:p14="http://schemas.microsoft.com/office/powerpoint/2010/main" val="204624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44AE-9741-CB32-43A5-2AC0164511C9}"/>
              </a:ext>
            </a:extLst>
          </p:cNvPr>
          <p:cNvSpPr>
            <a:spLocks noGrp="1"/>
          </p:cNvSpPr>
          <p:nvPr>
            <p:ph type="title"/>
          </p:nvPr>
        </p:nvSpPr>
        <p:spPr/>
        <p:txBody>
          <a:bodyPr/>
          <a:lstStyle/>
          <a:p>
            <a:r>
              <a:rPr lang="en-US" b="1" dirty="0"/>
              <a:t>BUDGET - INTERNATIONAL MEMBERSHIP DUES</a:t>
            </a:r>
          </a:p>
        </p:txBody>
      </p:sp>
      <p:sp>
        <p:nvSpPr>
          <p:cNvPr id="3" name="Content Placeholder 2">
            <a:extLst>
              <a:ext uri="{FF2B5EF4-FFF2-40B4-BE49-F238E27FC236}">
                <a16:creationId xmlns:a16="http://schemas.microsoft.com/office/drawing/2014/main" id="{17994D50-EBDA-3FF9-8B8A-FFE1B287DE11}"/>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Manage club roster and payments on-line </a:t>
            </a:r>
            <a:r>
              <a:rPr lang="en-US" sz="2400" dirty="0">
                <a:latin typeface="Arial" panose="020B0604020202020204" pitchFamily="34" charset="0"/>
                <a:cs typeface="Arial" panose="020B0604020202020204" pitchFamily="34" charset="0"/>
                <a:hlinkClick r:id="rId3"/>
              </a:rPr>
              <a:t>ManagingYourClubOnlineInstructions.pdf</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Due by June 1 </a:t>
            </a:r>
          </a:p>
          <a:p>
            <a:pPr lvl="1"/>
            <a:r>
              <a:rPr lang="en-US" sz="2400" dirty="0">
                <a:latin typeface="Arial" panose="020B0604020202020204" pitchFamily="34" charset="0"/>
                <a:cs typeface="Arial" panose="020B0604020202020204" pitchFamily="34" charset="0"/>
              </a:rPr>
              <a:t>45-day grace period</a:t>
            </a:r>
          </a:p>
          <a:p>
            <a:r>
              <a:rPr lang="en-US" sz="2400" dirty="0">
                <a:latin typeface="Arial" panose="020B0604020202020204" pitchFamily="34" charset="0"/>
                <a:cs typeface="Arial" panose="020B0604020202020204" pitchFamily="34" charset="0"/>
              </a:rPr>
              <a:t>Payments</a:t>
            </a:r>
          </a:p>
          <a:p>
            <a:pPr lvl="1"/>
            <a:r>
              <a:rPr lang="en-US" sz="2400" dirty="0">
                <a:latin typeface="Arial" panose="020B0604020202020204" pitchFamily="34" charset="0"/>
                <a:cs typeface="Arial" panose="020B0604020202020204" pitchFamily="34" charset="0"/>
              </a:rPr>
              <a:t>Preferred – PayPal</a:t>
            </a:r>
          </a:p>
          <a:p>
            <a:pPr lvl="2"/>
            <a:r>
              <a:rPr lang="en-US" sz="2400" dirty="0">
                <a:latin typeface="Arial" panose="020B0604020202020204" pitchFamily="34" charset="0"/>
                <a:cs typeface="Arial" panose="020B0604020202020204" pitchFamily="34" charset="0"/>
              </a:rPr>
              <a:t>Credit card</a:t>
            </a:r>
          </a:p>
          <a:p>
            <a:pPr lvl="2"/>
            <a:r>
              <a:rPr lang="en-US" sz="2400" dirty="0">
                <a:latin typeface="Arial" panose="020B0604020202020204" pitchFamily="34" charset="0"/>
                <a:cs typeface="Arial" panose="020B0604020202020204" pitchFamily="34" charset="0"/>
              </a:rPr>
              <a:t>Debit card</a:t>
            </a:r>
          </a:p>
          <a:p>
            <a:pPr lvl="2"/>
            <a:r>
              <a:rPr lang="en-US" sz="2400" dirty="0">
                <a:latin typeface="Arial" panose="020B0604020202020204" pitchFamily="34" charset="0"/>
                <a:cs typeface="Arial" panose="020B0604020202020204" pitchFamily="34" charset="0"/>
              </a:rPr>
              <a:t>Bank account</a:t>
            </a:r>
          </a:p>
          <a:p>
            <a:pPr lvl="1"/>
            <a:r>
              <a:rPr lang="en-US" sz="2400" dirty="0">
                <a:latin typeface="Arial" panose="020B0604020202020204" pitchFamily="34" charset="0"/>
                <a:cs typeface="Arial" panose="020B0604020202020204" pitchFamily="34" charset="0"/>
              </a:rPr>
              <a:t>Check</a:t>
            </a:r>
          </a:p>
          <a:p>
            <a:pPr lvl="1"/>
            <a:r>
              <a:rPr lang="en-US" sz="2400" dirty="0">
                <a:latin typeface="Arial" panose="020B0604020202020204" pitchFamily="34" charset="0"/>
                <a:cs typeface="Arial" panose="020B0604020202020204" pitchFamily="34" charset="0"/>
              </a:rPr>
              <a:t>Wire</a:t>
            </a:r>
          </a:p>
          <a:p>
            <a:endParaRPr lang="en-US" dirty="0"/>
          </a:p>
        </p:txBody>
      </p:sp>
      <p:graphicFrame>
        <p:nvGraphicFramePr>
          <p:cNvPr id="4" name="Table 3">
            <a:extLst>
              <a:ext uri="{FF2B5EF4-FFF2-40B4-BE49-F238E27FC236}">
                <a16:creationId xmlns:a16="http://schemas.microsoft.com/office/drawing/2014/main" id="{C46CC770-73ED-45B5-E7DA-81DDE0D4BF4F}"/>
              </a:ext>
            </a:extLst>
          </p:cNvPr>
          <p:cNvGraphicFramePr>
            <a:graphicFrameLocks noGrp="1"/>
          </p:cNvGraphicFramePr>
          <p:nvPr>
            <p:extLst>
              <p:ext uri="{D42A27DB-BD31-4B8C-83A1-F6EECF244321}">
                <p14:modId xmlns:p14="http://schemas.microsoft.com/office/powerpoint/2010/main" val="2387861353"/>
              </p:ext>
            </p:extLst>
          </p:nvPr>
        </p:nvGraphicFramePr>
        <p:xfrm>
          <a:off x="5112328" y="1793951"/>
          <a:ext cx="4509654" cy="3733931"/>
        </p:xfrm>
        <a:graphic>
          <a:graphicData uri="http://schemas.openxmlformats.org/drawingml/2006/table">
            <a:tbl>
              <a:tblPr firstRow="1" bandRow="1">
                <a:tableStyleId>{ED083AE6-46FA-4A59-8FB0-9F97EB10719F}</a:tableStyleId>
              </a:tblPr>
              <a:tblGrid>
                <a:gridCol w="952678">
                  <a:extLst>
                    <a:ext uri="{9D8B030D-6E8A-4147-A177-3AD203B41FA5}">
                      <a16:colId xmlns:a16="http://schemas.microsoft.com/office/drawing/2014/main" val="3106294009"/>
                    </a:ext>
                  </a:extLst>
                </a:gridCol>
                <a:gridCol w="1161611">
                  <a:extLst>
                    <a:ext uri="{9D8B030D-6E8A-4147-A177-3AD203B41FA5}">
                      <a16:colId xmlns:a16="http://schemas.microsoft.com/office/drawing/2014/main" val="2322115983"/>
                    </a:ext>
                  </a:extLst>
                </a:gridCol>
                <a:gridCol w="1161611">
                  <a:extLst>
                    <a:ext uri="{9D8B030D-6E8A-4147-A177-3AD203B41FA5}">
                      <a16:colId xmlns:a16="http://schemas.microsoft.com/office/drawing/2014/main" val="4033887437"/>
                    </a:ext>
                  </a:extLst>
                </a:gridCol>
                <a:gridCol w="1233754">
                  <a:extLst>
                    <a:ext uri="{9D8B030D-6E8A-4147-A177-3AD203B41FA5}">
                      <a16:colId xmlns:a16="http://schemas.microsoft.com/office/drawing/2014/main" val="369312221"/>
                    </a:ext>
                  </a:extLst>
                </a:gridCol>
              </a:tblGrid>
              <a:tr h="467591">
                <a:tc>
                  <a:txBody>
                    <a:bodyPr/>
                    <a:lstStyle/>
                    <a:p>
                      <a:pPr marL="0" marR="0">
                        <a:lnSpc>
                          <a:spcPct val="115000"/>
                        </a:lnSpc>
                        <a:spcAft>
                          <a:spcPts val="800"/>
                        </a:spcAft>
                        <a:buNone/>
                      </a:pPr>
                      <a:r>
                        <a:rPr lang="en-US" sz="1600" kern="100" dirty="0">
                          <a:effectLst/>
                        </a:rPr>
                        <a:t>Type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600" kern="100" dirty="0">
                          <a:effectLst/>
                        </a:rPr>
                        <a:t>Dues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600" kern="100" dirty="0">
                          <a:effectLst/>
                        </a:rPr>
                        <a:t>New Member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600" kern="100" dirty="0">
                          <a:effectLst/>
                        </a:rPr>
                        <a:t>Liability Insurance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866776001"/>
                  </a:ext>
                </a:extLst>
              </a:tr>
              <a:tr h="493791">
                <a:tc>
                  <a:txBody>
                    <a:bodyPr/>
                    <a:lstStyle/>
                    <a:p>
                      <a:pPr marL="0" marR="0">
                        <a:lnSpc>
                          <a:spcPct val="115000"/>
                        </a:lnSpc>
                        <a:spcAft>
                          <a:spcPts val="800"/>
                        </a:spcAft>
                        <a:buNone/>
                      </a:pPr>
                      <a:r>
                        <a:rPr lang="en-US" sz="1200" b="1" kern="100" dirty="0">
                          <a:effectLst/>
                        </a:rPr>
                        <a:t>Regular</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US$ 88</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US$ 15</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dirty="0">
                          <a:effectLst/>
                        </a:rPr>
                        <a:t>US$ 3</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890931768"/>
                  </a:ext>
                </a:extLst>
              </a:tr>
              <a:tr h="667379">
                <a:tc>
                  <a:txBody>
                    <a:bodyPr/>
                    <a:lstStyle/>
                    <a:p>
                      <a:pPr marL="0" marR="0">
                        <a:lnSpc>
                          <a:spcPct val="115000"/>
                        </a:lnSpc>
                        <a:spcAft>
                          <a:spcPts val="800"/>
                        </a:spcAft>
                        <a:buNone/>
                      </a:pPr>
                      <a:r>
                        <a:rPr lang="en-US" sz="1200" b="1" kern="100" dirty="0">
                          <a:effectLst/>
                        </a:rPr>
                        <a:t>Regular – New 12/1 – 3/31</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dirty="0">
                          <a:effectLst/>
                        </a:rPr>
                        <a:t>US$ 44</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US$ 15</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US$ 3</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490714874"/>
                  </a:ext>
                </a:extLst>
              </a:tr>
              <a:tr h="667379">
                <a:tc>
                  <a:txBody>
                    <a:bodyPr/>
                    <a:lstStyle/>
                    <a:p>
                      <a:pPr marL="0" marR="0">
                        <a:lnSpc>
                          <a:spcPct val="115000"/>
                        </a:lnSpc>
                        <a:spcAft>
                          <a:spcPts val="800"/>
                        </a:spcAft>
                        <a:buNone/>
                      </a:pPr>
                      <a:r>
                        <a:rPr lang="en-US" sz="1200" b="1" kern="100" dirty="0">
                          <a:effectLst/>
                        </a:rPr>
                        <a:t>Young Professional &lt; 35</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dirty="0">
                          <a:effectLst/>
                        </a:rPr>
                        <a:t>US$ 44</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US$ 15</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US$ 3</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756754459"/>
                  </a:ext>
                </a:extLst>
              </a:tr>
              <a:tr h="577901">
                <a:tc>
                  <a:txBody>
                    <a:bodyPr/>
                    <a:lstStyle/>
                    <a:p>
                      <a:pPr marL="0" marR="0">
                        <a:lnSpc>
                          <a:spcPct val="115000"/>
                        </a:lnSpc>
                        <a:spcAft>
                          <a:spcPts val="800"/>
                        </a:spcAft>
                        <a:buNone/>
                      </a:pPr>
                      <a:r>
                        <a:rPr lang="en-US" sz="1200" b="1" kern="100" dirty="0">
                          <a:effectLst/>
                        </a:rPr>
                        <a:t>YP – New 12/1-3/31</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US$ 22</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dirty="0">
                          <a:effectLst/>
                        </a:rPr>
                        <a:t>US$ 15</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b="1" kern="100">
                          <a:effectLst/>
                        </a:rPr>
                        <a:t>US$ 3</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832718256"/>
                  </a:ext>
                </a:extLst>
              </a:tr>
              <a:tr h="577901">
                <a:tc>
                  <a:txBody>
                    <a:bodyPr/>
                    <a:lstStyle/>
                    <a:p>
                      <a:pPr marL="0" marR="0">
                        <a:lnSpc>
                          <a:spcPct val="115000"/>
                        </a:lnSpc>
                        <a:spcAft>
                          <a:spcPts val="800"/>
                        </a:spcAft>
                        <a:buNone/>
                      </a:pPr>
                      <a:r>
                        <a:rPr lang="en-US" sz="1200" b="1" kern="100" dirty="0">
                          <a:effectLst/>
                        </a:rPr>
                        <a:t>ALL</a:t>
                      </a:r>
                    </a:p>
                    <a:p>
                      <a:pPr marL="0" marR="0">
                        <a:lnSpc>
                          <a:spcPct val="115000"/>
                        </a:lnSpc>
                        <a:spcAft>
                          <a:spcPts val="800"/>
                        </a:spcAft>
                        <a:buNone/>
                      </a:pPr>
                      <a:r>
                        <a:rPr lang="en-US" sz="1200" b="1" kern="100" dirty="0">
                          <a:effectLst/>
                        </a:rPr>
                        <a:t>4/1- 5/31</a:t>
                      </a:r>
                    </a:p>
                  </a:txBody>
                  <a:tcPr/>
                </a:tc>
                <a:tc gridSpan="3">
                  <a:txBody>
                    <a:bodyPr/>
                    <a:lstStyle/>
                    <a:p>
                      <a:pPr marL="0" marR="0">
                        <a:lnSpc>
                          <a:spcPct val="115000"/>
                        </a:lnSpc>
                        <a:spcAft>
                          <a:spcPts val="800"/>
                        </a:spcAft>
                        <a:buNone/>
                      </a:pPr>
                      <a:r>
                        <a:rPr lang="en-US" sz="1200" b="1" kern="100" dirty="0">
                          <a:effectLst/>
                        </a:rPr>
                        <a:t>Add Your Voice- New Members Joining 4/1/-5/31 have membership to 6/31/2027</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2164675"/>
                  </a:ext>
                </a:extLst>
              </a:tr>
            </a:tbl>
          </a:graphicData>
        </a:graphic>
      </p:graphicFrame>
      <p:sp>
        <p:nvSpPr>
          <p:cNvPr id="6" name="TextBox 5">
            <a:extLst>
              <a:ext uri="{FF2B5EF4-FFF2-40B4-BE49-F238E27FC236}">
                <a16:creationId xmlns:a16="http://schemas.microsoft.com/office/drawing/2014/main" id="{972D3A6F-8EDA-AFA4-B941-251BFEB975B3}"/>
              </a:ext>
            </a:extLst>
          </p:cNvPr>
          <p:cNvSpPr txBox="1"/>
          <p:nvPr/>
        </p:nvSpPr>
        <p:spPr>
          <a:xfrm>
            <a:off x="1407968" y="5935567"/>
            <a:ext cx="6728113" cy="707886"/>
          </a:xfrm>
          <a:prstGeom prst="rect">
            <a:avLst/>
          </a:prstGeom>
          <a:noFill/>
        </p:spPr>
        <p:txBody>
          <a:bodyPr wrap="square">
            <a:spAutoFit/>
          </a:bodyPr>
          <a:lstStyle/>
          <a:p>
            <a:pPr marL="411482" indent="-457200">
              <a:buFont typeface="Arial" panose="020B0604020202020204" pitchFamily="34" charset="0"/>
              <a:buChar char="•"/>
            </a:pPr>
            <a:r>
              <a:rPr lang="en-US" sz="2000" dirty="0">
                <a:solidFill>
                  <a:schemeClr val="tx1"/>
                </a:solidFill>
              </a:rPr>
              <a:t>Use the ZI online system to pay: Club Dues Instructions zonta.org/Web/</a:t>
            </a:r>
            <a:r>
              <a:rPr lang="en-US" sz="2000" dirty="0" err="1">
                <a:solidFill>
                  <a:schemeClr val="tx1"/>
                </a:solidFill>
              </a:rPr>
              <a:t>My_Zonta</a:t>
            </a:r>
            <a:r>
              <a:rPr lang="en-US" sz="2000" dirty="0">
                <a:solidFill>
                  <a:schemeClr val="tx1"/>
                </a:solidFill>
              </a:rPr>
              <a:t>/Tools/</a:t>
            </a:r>
            <a:r>
              <a:rPr lang="en-US" sz="2000" dirty="0" err="1">
                <a:solidFill>
                  <a:schemeClr val="tx1"/>
                </a:solidFill>
              </a:rPr>
              <a:t>Club_Dues_Tools</a:t>
            </a:r>
            <a:endParaRPr lang="en-US" sz="2000" dirty="0">
              <a:solidFill>
                <a:schemeClr val="tx1"/>
              </a:solidFill>
            </a:endParaRPr>
          </a:p>
        </p:txBody>
      </p:sp>
    </p:spTree>
    <p:extLst>
      <p:ext uri="{BB962C8B-B14F-4D97-AF65-F5344CB8AC3E}">
        <p14:creationId xmlns:p14="http://schemas.microsoft.com/office/powerpoint/2010/main" val="336528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80DF-C767-1782-72CF-59FB6F0EC6DA}"/>
              </a:ext>
            </a:extLst>
          </p:cNvPr>
          <p:cNvSpPr>
            <a:spLocks noGrp="1"/>
          </p:cNvSpPr>
          <p:nvPr>
            <p:ph type="title"/>
          </p:nvPr>
        </p:nvSpPr>
        <p:spPr/>
        <p:txBody>
          <a:bodyPr/>
          <a:lstStyle/>
          <a:p>
            <a:r>
              <a:rPr lang="en-US" b="1" dirty="0"/>
              <a:t>BUDGET –DISTRICT 10 MEMBERSHIP DUES</a:t>
            </a:r>
            <a:endParaRPr lang="en-US" dirty="0"/>
          </a:p>
        </p:txBody>
      </p:sp>
      <p:sp>
        <p:nvSpPr>
          <p:cNvPr id="3" name="Content Placeholder 2">
            <a:extLst>
              <a:ext uri="{FF2B5EF4-FFF2-40B4-BE49-F238E27FC236}">
                <a16:creationId xmlns:a16="http://schemas.microsoft.com/office/drawing/2014/main" id="{9CD22390-8BD0-195F-6F7F-5583B8FD4107}"/>
              </a:ext>
            </a:extLst>
          </p:cNvPr>
          <p:cNvSpPr>
            <a:spLocks noGrp="1"/>
          </p:cNvSpPr>
          <p:nvPr>
            <p:ph idx="1"/>
          </p:nvPr>
        </p:nvSpPr>
        <p:spPr/>
        <p:txBody>
          <a:bodyPr>
            <a:normAutofit fontScale="92500" lnSpcReduction="10000"/>
          </a:bodyPr>
          <a:lstStyle/>
          <a:p>
            <a:pPr marL="0" indent="0">
              <a:buNone/>
            </a:pPr>
            <a:r>
              <a:rPr lang="en-US" sz="2400" b="1" dirty="0">
                <a:solidFill>
                  <a:schemeClr val="tx1"/>
                </a:solidFill>
                <a:latin typeface="Arial" panose="020B0604020202020204" pitchFamily="34" charset="0"/>
                <a:cs typeface="Arial" panose="020B0604020202020204" pitchFamily="34" charset="0"/>
              </a:rPr>
              <a:t>District 10 Dues are due (received or postmarked) </a:t>
            </a:r>
          </a:p>
          <a:p>
            <a:pPr marL="0" indent="0">
              <a:buNone/>
            </a:pPr>
            <a:r>
              <a:rPr lang="en-US" sz="2400" b="1" dirty="0">
                <a:solidFill>
                  <a:schemeClr val="tx1"/>
                </a:solidFill>
                <a:latin typeface="Arial" panose="020B0604020202020204" pitchFamily="34" charset="0"/>
                <a:cs typeface="Arial" panose="020B0604020202020204" pitchFamily="34" charset="0"/>
              </a:rPr>
              <a:t>by May 31, 2026 for Club to be in Good Standing</a:t>
            </a:r>
          </a:p>
          <a:p>
            <a:pPr marL="0" indent="0">
              <a:buNone/>
            </a:pPr>
            <a:endParaRPr lang="en-US" sz="2400" b="1" dirty="0">
              <a:solidFill>
                <a:schemeClr val="tx1"/>
              </a:solidFill>
              <a:latin typeface="Arial" panose="020B0604020202020204" pitchFamily="34" charset="0"/>
              <a:cs typeface="Arial" panose="020B0604020202020204" pitchFamily="34" charset="0"/>
            </a:endParaRPr>
          </a:p>
          <a:p>
            <a:pPr lvl="1"/>
            <a:r>
              <a:rPr lang="en-US" sz="2200" dirty="0">
                <a:solidFill>
                  <a:schemeClr val="tx1"/>
                </a:solidFill>
                <a:latin typeface="Arial" panose="020B0604020202020204" pitchFamily="34" charset="0"/>
                <a:cs typeface="Arial" panose="020B0604020202020204" pitchFamily="34" charset="0"/>
              </a:rPr>
              <a:t>New and Renewing Members 			$34 </a:t>
            </a:r>
          </a:p>
          <a:p>
            <a:pPr marL="1371554" lvl="2" indent="-4572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$29 Dues + $5 Conference Assessment</a:t>
            </a:r>
          </a:p>
          <a:p>
            <a:pPr lvl="1"/>
            <a:r>
              <a:rPr lang="en-US" sz="2200" dirty="0">
                <a:solidFill>
                  <a:schemeClr val="tx1"/>
                </a:solidFill>
                <a:latin typeface="Arial" panose="020B0604020202020204" pitchFamily="34" charset="0"/>
                <a:cs typeface="Arial" panose="020B0604020202020204" pitchFamily="34" charset="0"/>
              </a:rPr>
              <a:t>Add Your Voice (April/May) 			$34</a:t>
            </a:r>
          </a:p>
          <a:p>
            <a:pPr lvl="1"/>
            <a:r>
              <a:rPr lang="en-US" sz="2200" dirty="0">
                <a:solidFill>
                  <a:schemeClr val="tx1"/>
                </a:solidFill>
                <a:latin typeface="Arial" panose="020B0604020202020204" pitchFamily="34" charset="0"/>
                <a:cs typeface="Arial" panose="020B0604020202020204" pitchFamily="34" charset="0"/>
              </a:rPr>
              <a:t>Young Professional		  		$34</a:t>
            </a:r>
          </a:p>
          <a:p>
            <a:pPr lvl="1"/>
            <a:r>
              <a:rPr lang="en-US" sz="2200" dirty="0">
                <a:solidFill>
                  <a:schemeClr val="tx1"/>
                </a:solidFill>
                <a:latin typeface="Arial" panose="020B0604020202020204" pitchFamily="34" charset="0"/>
                <a:cs typeface="Arial" panose="020B0604020202020204" pitchFamily="34" charset="0"/>
              </a:rPr>
              <a:t>Half Year (Dec 1- May 31)				$20</a:t>
            </a:r>
          </a:p>
          <a:p>
            <a:pPr lvl="2"/>
            <a:r>
              <a:rPr lang="en-US" sz="2200" dirty="0">
                <a:solidFill>
                  <a:schemeClr val="tx1"/>
                </a:solidFill>
                <a:latin typeface="Arial" panose="020B0604020202020204" pitchFamily="34" charset="0"/>
                <a:cs typeface="Arial" panose="020B0604020202020204" pitchFamily="34" charset="0"/>
              </a:rPr>
              <a:t>$15 Dues + $5 Conference Assessment)</a:t>
            </a:r>
          </a:p>
          <a:p>
            <a:pPr marL="457200" indent="-4572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Pay by check payable to Zonta District 10 &amp; mail to current D10 Treasurer </a:t>
            </a:r>
          </a:p>
          <a:p>
            <a:pPr marL="457200" indent="-4572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Or Pay using PayPal to </a:t>
            </a:r>
          </a:p>
          <a:p>
            <a:pPr lvl="2"/>
            <a:r>
              <a:rPr lang="en-US" sz="2200" dirty="0">
                <a:solidFill>
                  <a:schemeClr val="tx1"/>
                </a:solidFill>
                <a:latin typeface="Arial" panose="020B0604020202020204" pitchFamily="34" charset="0"/>
                <a:cs typeface="Arial" panose="020B0604020202020204" pitchFamily="34" charset="0"/>
                <a:hlinkClick r:id="rId3"/>
              </a:rPr>
              <a:t>zontad10treasurer@gmail.com</a:t>
            </a:r>
            <a:endParaRPr lang="en-US" sz="2200"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Must mail or email District 10 Dues Submittal Form </a:t>
            </a:r>
          </a:p>
          <a:p>
            <a:pPr lvl="1"/>
            <a:r>
              <a:rPr lang="en-US" sz="2200" dirty="0">
                <a:latin typeface="Arial" panose="020B0604020202020204" pitchFamily="34" charset="0"/>
                <a:cs typeface="Arial" panose="020B0604020202020204" pitchFamily="34" charset="0"/>
                <a:hlinkClick r:id="rId4"/>
              </a:rPr>
              <a:t>Club Operations - Zonta District 10</a:t>
            </a:r>
            <a:r>
              <a:rPr lang="en-US" sz="2200" dirty="0">
                <a:latin typeface="Arial" panose="020B0604020202020204" pitchFamily="34" charset="0"/>
                <a:cs typeface="Arial" panose="020B0604020202020204" pitchFamily="34" charset="0"/>
              </a:rPr>
              <a:t>&gt; D10 Dues Transmittal Form</a:t>
            </a:r>
            <a:endParaRPr lang="en-US" dirty="0"/>
          </a:p>
        </p:txBody>
      </p:sp>
    </p:spTree>
    <p:extLst>
      <p:ext uri="{BB962C8B-B14F-4D97-AF65-F5344CB8AC3E}">
        <p14:creationId xmlns:p14="http://schemas.microsoft.com/office/powerpoint/2010/main" val="209721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D71B-D3D1-D832-4453-507E37ED91B5}"/>
              </a:ext>
            </a:extLst>
          </p:cNvPr>
          <p:cNvSpPr>
            <a:spLocks noGrp="1"/>
          </p:cNvSpPr>
          <p:nvPr>
            <p:ph type="title"/>
          </p:nvPr>
        </p:nvSpPr>
        <p:spPr/>
        <p:txBody>
          <a:bodyPr/>
          <a:lstStyle/>
          <a:p>
            <a:r>
              <a:rPr lang="en-US" b="1" dirty="0"/>
              <a:t>2026-2027 District 10 Dues Transmittal Form</a:t>
            </a:r>
            <a:endParaRPr lang="en-US" dirty="0"/>
          </a:p>
        </p:txBody>
      </p:sp>
      <p:pic>
        <p:nvPicPr>
          <p:cNvPr id="10" name="Content Placeholder 9" descr="A close up of a form&#10;&#10;AI-generated content may be incorrect.">
            <a:extLst>
              <a:ext uri="{FF2B5EF4-FFF2-40B4-BE49-F238E27FC236}">
                <a16:creationId xmlns:a16="http://schemas.microsoft.com/office/drawing/2014/main" id="{84876236-1817-874A-A345-2170931AE8FE}"/>
              </a:ext>
            </a:extLst>
          </p:cNvPr>
          <p:cNvPicPr>
            <a:picLocks noGrp="1" noChangeAspect="1"/>
          </p:cNvPicPr>
          <p:nvPr>
            <p:ph idx="1"/>
          </p:nvPr>
        </p:nvPicPr>
        <p:blipFill>
          <a:blip r:embed="rId3"/>
          <a:stretch>
            <a:fillRect/>
          </a:stretch>
        </p:blipFill>
        <p:spPr bwMode="auto">
          <a:xfrm>
            <a:off x="2815937" y="976313"/>
            <a:ext cx="5434446" cy="579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8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478A-D10A-C493-18FB-71A5B5D1340B}"/>
              </a:ext>
            </a:extLst>
          </p:cNvPr>
          <p:cNvSpPr>
            <a:spLocks noGrp="1"/>
          </p:cNvSpPr>
          <p:nvPr>
            <p:ph type="title"/>
          </p:nvPr>
        </p:nvSpPr>
        <p:spPr>
          <a:xfrm>
            <a:off x="1594022" y="276102"/>
            <a:ext cx="9959546" cy="1126672"/>
          </a:xfrm>
        </p:spPr>
        <p:txBody>
          <a:bodyPr>
            <a:normAutofit/>
          </a:bodyPr>
          <a:lstStyle/>
          <a:p>
            <a:pPr algn="ctr"/>
            <a:r>
              <a:rPr lang="en-US" b="1" dirty="0"/>
              <a:t>BUDGET – CONTRIBUTIONS TO </a:t>
            </a:r>
            <a:br>
              <a:rPr lang="en-US" b="1" dirty="0"/>
            </a:br>
            <a:r>
              <a:rPr lang="en-US" b="1" dirty="0"/>
              <a:t>ZONTA FOUNDATION FOR WOMEN</a:t>
            </a:r>
            <a:endParaRPr lang="en-US" dirty="0"/>
          </a:p>
        </p:txBody>
      </p:sp>
      <p:sp>
        <p:nvSpPr>
          <p:cNvPr id="3" name="Content Placeholder 2">
            <a:extLst>
              <a:ext uri="{FF2B5EF4-FFF2-40B4-BE49-F238E27FC236}">
                <a16:creationId xmlns:a16="http://schemas.microsoft.com/office/drawing/2014/main" id="{5A57B17E-7BF0-0272-B1F4-577878BFBF74}"/>
              </a:ext>
            </a:extLst>
          </p:cNvPr>
          <p:cNvSpPr>
            <a:spLocks noGrp="1"/>
          </p:cNvSpPr>
          <p:nvPr>
            <p:ph idx="1"/>
          </p:nvPr>
        </p:nvSpPr>
        <p:spPr>
          <a:xfrm>
            <a:off x="1718713" y="1402774"/>
            <a:ext cx="3154623" cy="3798472"/>
          </a:xfrm>
        </p:spPr>
        <p:style>
          <a:lnRef idx="2">
            <a:schemeClr val="dk1"/>
          </a:lnRef>
          <a:fillRef idx="1">
            <a:schemeClr val="lt1"/>
          </a:fillRef>
          <a:effectRef idx="0">
            <a:schemeClr val="dk1"/>
          </a:effectRef>
          <a:fontRef idx="minor">
            <a:schemeClr val="dk1"/>
          </a:fontRef>
        </p:style>
        <p:txBody>
          <a:bodyPr/>
          <a:lstStyle/>
          <a:p>
            <a:pPr algn="ctr"/>
            <a:r>
              <a:rPr lang="en-US" sz="2400" b="1" dirty="0">
                <a:ln w="0"/>
                <a:solidFill>
                  <a:schemeClr val="accent1"/>
                </a:solidFill>
                <a:effectLst>
                  <a:outerShdw blurRad="38100" dist="25400" dir="5400000" algn="ctr" rotWithShape="0">
                    <a:srgbClr val="6E747A">
                      <a:alpha val="43000"/>
                    </a:srgbClr>
                  </a:outerShdw>
                </a:effectLst>
              </a:rPr>
              <a:t>Clubs are encouraged to contribute at least 1/3 of all net monies raised locally to the Foundation</a:t>
            </a:r>
          </a:p>
          <a:p>
            <a:endParaRPr lang="en-US" dirty="0"/>
          </a:p>
        </p:txBody>
      </p:sp>
      <p:sp>
        <p:nvSpPr>
          <p:cNvPr id="5" name="TextBox 4">
            <a:extLst>
              <a:ext uri="{FF2B5EF4-FFF2-40B4-BE49-F238E27FC236}">
                <a16:creationId xmlns:a16="http://schemas.microsoft.com/office/drawing/2014/main" id="{A4E89E56-7B6A-6BF2-6F9B-592F01CD8149}"/>
              </a:ext>
            </a:extLst>
          </p:cNvPr>
          <p:cNvSpPr txBox="1"/>
          <p:nvPr/>
        </p:nvSpPr>
        <p:spPr>
          <a:xfrm>
            <a:off x="5417738" y="1659859"/>
            <a:ext cx="6135830" cy="3785652"/>
          </a:xfrm>
          <a:prstGeom prst="rect">
            <a:avLst/>
          </a:prstGeom>
          <a:noFill/>
        </p:spPr>
        <p:txBody>
          <a:bodyPr wrap="square">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Contributions to the Foundation are voluntary. However, the primary purpose is to support Zonta International’s biennial service and educational programs. </a:t>
            </a:r>
          </a:p>
          <a:p>
            <a:pPr marL="342900" indent="-342900">
              <a:buFont typeface="Arial" panose="020B0604020202020204" pitchFamily="34" charset="0"/>
              <a:buChar char="•"/>
            </a:pPr>
            <a:r>
              <a:rPr lang="en-US" sz="2400" dirty="0"/>
              <a:t>Fundraising goals are voted on at convention.</a:t>
            </a:r>
          </a:p>
        </p:txBody>
      </p:sp>
    </p:spTree>
    <p:extLst>
      <p:ext uri="{BB962C8B-B14F-4D97-AF65-F5344CB8AC3E}">
        <p14:creationId xmlns:p14="http://schemas.microsoft.com/office/powerpoint/2010/main" val="7306887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1876</TotalTime>
  <Words>2680</Words>
  <Application>Microsoft Office PowerPoint</Application>
  <PresentationFormat>Widescreen</PresentationFormat>
  <Paragraphs>417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Corbel</vt:lpstr>
      <vt:lpstr>Lato</vt:lpstr>
      <vt:lpstr>Wingdings 2</vt:lpstr>
      <vt:lpstr>Frame</vt:lpstr>
      <vt:lpstr>Welcome to the Zonta International  District 10 2026 Area Meetings</vt:lpstr>
      <vt:lpstr> FISCAL RESPONSIBILITY IS EVERYONES RESPONSIBILITY </vt:lpstr>
      <vt:lpstr>FINANCIAL RISKS</vt:lpstr>
      <vt:lpstr>BUDGET</vt:lpstr>
      <vt:lpstr>BUDGET</vt:lpstr>
      <vt:lpstr>BUDGET - INTERNATIONAL MEMBERSHIP DUES</vt:lpstr>
      <vt:lpstr>BUDGET –DISTRICT 10 MEMBERSHIP DUES</vt:lpstr>
      <vt:lpstr>2026-2027 District 10 Dues Transmittal Form</vt:lpstr>
      <vt:lpstr>BUDGET – CONTRIBUTIONS TO  ZONTA FOUNDATION FOR WOMEN</vt:lpstr>
      <vt:lpstr>FINANCIAL REPORTS</vt:lpstr>
      <vt:lpstr>FINANCIAL REPORT</vt:lpstr>
      <vt:lpstr>AUDIT, REVIEW OR COMPILATION</vt:lpstr>
      <vt:lpstr>CONTRIBUTIONS</vt:lpstr>
      <vt:lpstr>US TAX FILING</vt:lpstr>
      <vt:lpstr>US TAX FILING</vt:lpstr>
      <vt:lpstr>DUE IN OCTOBER</vt:lpstr>
      <vt:lpstr>DUE IN OCTOBER/NOVEMBER</vt:lpstr>
      <vt:lpstr>Insurance</vt:lpstr>
      <vt:lpstr>IRS : SCHOLARSHIPS/AWARDS</vt:lpstr>
      <vt:lpstr>IRS : SCHOLARSHIPS/AWARDS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Kautz</dc:creator>
  <cp:lastModifiedBy>Linda Licarione</cp:lastModifiedBy>
  <cp:revision>54</cp:revision>
  <dcterms:created xsi:type="dcterms:W3CDTF">2019-02-18T18:48:09Z</dcterms:created>
  <dcterms:modified xsi:type="dcterms:W3CDTF">2026-03-07T02:51:51Z</dcterms:modified>
</cp:coreProperties>
</file>