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319" r:id="rId3"/>
    <p:sldId id="320" r:id="rId4"/>
    <p:sldId id="326" r:id="rId5"/>
    <p:sldId id="328" r:id="rId6"/>
    <p:sldId id="321" r:id="rId7"/>
    <p:sldId id="323" r:id="rId8"/>
    <p:sldId id="322" r:id="rId9"/>
    <p:sldId id="32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9FE"/>
    <a:srgbClr val="B8E0FE"/>
    <a:srgbClr val="B7D4FF"/>
    <a:srgbClr val="FFE3AB"/>
    <a:srgbClr val="FFEEBD"/>
    <a:srgbClr val="FCD6B6"/>
    <a:srgbClr val="740000"/>
    <a:srgbClr val="800000"/>
    <a:srgbClr val="FCCDA6"/>
    <a:srgbClr val="FAA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3" d="100"/>
          <a:sy n="123" d="100"/>
        </p:scale>
        <p:origin x="113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2E27-4E68-4D25-A127-07AED0CFE26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CB1C-F75A-44FC-86C6-19AB2EF4E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District 10 loves a good competition so let’s start with a guessing game.</a:t>
            </a:r>
          </a:p>
          <a:p>
            <a:endParaRPr lang="en-US" dirty="0"/>
          </a:p>
          <a:p>
            <a:r>
              <a:rPr lang="en-US" dirty="0"/>
              <a:t>I would like each table to come up with the total membership for District 10 and include the Golden Z members on file with ZI. Of course, the table with the closest guess gets a prize! If you are privy to this information, please do not share.</a:t>
            </a:r>
          </a:p>
          <a:p>
            <a:endParaRPr lang="en-US" dirty="0"/>
          </a:p>
          <a:p>
            <a:r>
              <a:rPr lang="en-US" dirty="0"/>
              <a:t>Total membership 469 including 10 Golden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9CB1C-F75A-44FC-86C6-19AB2EF4E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Congratulations D10 for increasing our membership over the last 5 months!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9CB1C-F75A-44FC-86C6-19AB2EF4E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Zonta’s impact in your community?</a:t>
            </a:r>
          </a:p>
          <a:p>
            <a:endParaRPr lang="en-US" dirty="0"/>
          </a:p>
          <a:p>
            <a:r>
              <a:rPr lang="en-US" dirty="0"/>
              <a:t>The easiest way to gain new members is to ask. Give examples of how you make the ask.</a:t>
            </a:r>
          </a:p>
          <a:p>
            <a:endParaRPr lang="en-US" dirty="0"/>
          </a:p>
          <a:p>
            <a:r>
              <a:rPr lang="en-US" dirty="0"/>
              <a:t>Make the process as simple as possible for potential members. Have a link or simple join form ready. Schedule a member orientation or assign a mentor for new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9CB1C-F75A-44FC-86C6-19AB2EF4E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9CB1C-F75A-44FC-86C6-19AB2EF4E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9CB1C-F75A-44FC-86C6-19AB2EF4E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810" y="1180280"/>
            <a:ext cx="8852628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809" y="4720003"/>
            <a:ext cx="8852627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178" indent="0" algn="ctr">
              <a:buNone/>
              <a:defRPr sz="2200"/>
            </a:lvl2pPr>
            <a:lvl3pPr marL="914354" indent="0" algn="ctr">
              <a:buNone/>
              <a:defRPr sz="22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8106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03" y="868680"/>
            <a:ext cx="1492847" cy="5120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9319" y="868680"/>
            <a:ext cx="8136932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84048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503" y="1298448"/>
            <a:ext cx="8983609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503" y="4672584"/>
            <a:ext cx="9001897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633" y="1258784"/>
            <a:ext cx="4693881" cy="47305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859" y="1258782"/>
            <a:ext cx="4856206" cy="4730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4399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4" y="1220006"/>
            <a:ext cx="4625546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0454" y="2156683"/>
            <a:ext cx="462554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5898" y="1229990"/>
            <a:ext cx="49954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5898" y="2156683"/>
            <a:ext cx="499541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93421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68708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22" y="276102"/>
            <a:ext cx="9959546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2" y="975555"/>
            <a:ext cx="9959545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5231" y="1092531"/>
            <a:ext cx="9675341" cy="504146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43996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3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7103FB-9B0F-4078-83D8-9B57B177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276102"/>
            <a:ext cx="9675341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EE9FE"/>
            </a:gs>
            <a:gs pos="6000">
              <a:srgbClr val="FFEEBD"/>
            </a:gs>
            <a:gs pos="58000">
              <a:schemeClr val="accent2">
                <a:alpha val="18000"/>
                <a:lumMod val="18000"/>
                <a:lumOff val="82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95265" cy="6858000"/>
          </a:xfrm>
          <a:prstGeom prst="rect">
            <a:avLst/>
          </a:prstGeom>
          <a:solidFill>
            <a:srgbClr val="B8E0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96B70-8E11-4A72-B3A5-E91F9F10A05D}"/>
              </a:ext>
            </a:extLst>
          </p:cNvPr>
          <p:cNvSpPr/>
          <p:nvPr userDrawn="1"/>
        </p:nvSpPr>
        <p:spPr>
          <a:xfrm>
            <a:off x="0" y="0"/>
            <a:ext cx="1295269" cy="685800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5" y="426858"/>
            <a:ext cx="7910480" cy="66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4" y="1190601"/>
            <a:ext cx="7956881" cy="482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F03D6-5509-4F6A-8FD7-388A7F9F5C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-3955" t="-2640" r="-10950" b="-1929"/>
          <a:stretch>
            <a:fillRect/>
          </a:stretch>
        </p:blipFill>
        <p:spPr>
          <a:xfrm>
            <a:off x="76013" y="1597405"/>
            <a:ext cx="1153920" cy="10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C2FC3A-98B4-4A49-AA17-FE4B397D4D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-5918" t="-8123" r="-2042" b="-1"/>
          <a:stretch>
            <a:fillRect/>
          </a:stretch>
        </p:blipFill>
        <p:spPr>
          <a:xfrm>
            <a:off x="135231" y="173865"/>
            <a:ext cx="1004231" cy="124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E5AECC-36FB-49F1-A94E-AE0A93757E03}"/>
              </a:ext>
            </a:extLst>
          </p:cNvPr>
          <p:cNvSpPr/>
          <p:nvPr userDrawn="1"/>
        </p:nvSpPr>
        <p:spPr>
          <a:xfrm>
            <a:off x="76012" y="2853559"/>
            <a:ext cx="1046440" cy="3502795"/>
          </a:xfrm>
          <a:prstGeom prst="rect">
            <a:avLst/>
          </a:prstGeom>
          <a:noFill/>
        </p:spPr>
        <p:txBody>
          <a:bodyPr vert="vert270" wrap="square" lIns="91440" tIns="45720" rIns="91440" bIns="45720" anchor="ctr" anchorCtr="0">
            <a:spAutoFit/>
          </a:bodyPr>
          <a:lstStyle/>
          <a:p>
            <a:pPr algn="ctr"/>
            <a:r>
              <a:rPr lang="en-US" sz="2800" b="0" cap="none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Zonta District 10</a:t>
            </a:r>
          </a:p>
          <a:p>
            <a:pPr algn="ctr"/>
            <a:r>
              <a:rPr lang="en-US" sz="2800" b="0" cap="none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 Area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84A24-6930-BFA1-A11D-1977202FCC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9556123" y="426858"/>
            <a:ext cx="2011821" cy="2351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66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42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20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298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ta.org/Web/My_Zonta/Tools/Membership_Tools/Add_Your_Voice?WebsiteKey=fa59e7e8-9db0-4736-b8df-7a6476fb90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p.smartsheet.com/b/form/7e708ec6b8a544139b9cb9f4f9c91a8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997-3C0A-4746-B261-01700F80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255" y="1907672"/>
            <a:ext cx="9312585" cy="229887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Welcome to the Zonta International </a:t>
            </a:r>
            <a:br>
              <a:rPr lang="en-US" sz="4800" b="1" dirty="0"/>
            </a:br>
            <a:r>
              <a:rPr lang="en-US" sz="4800" b="1" dirty="0"/>
              <a:t>District 10 2026 Area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C2717-8A46-4C29-A40D-CE35B8494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709" y="4542793"/>
            <a:ext cx="4835047" cy="18062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Lisa M. LeBlanc</a:t>
            </a:r>
          </a:p>
          <a:p>
            <a:pPr algn="ctr"/>
            <a:r>
              <a:rPr lang="en-US" sz="3600" dirty="0"/>
              <a:t>Governor Elect</a:t>
            </a:r>
          </a:p>
          <a:p>
            <a:pPr algn="ctr"/>
            <a:r>
              <a:rPr lang="en-US" sz="3600" dirty="0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306885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ED07E1-2461-4330-ABFB-0AF19D12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03" y="1298448"/>
            <a:ext cx="8983609" cy="3255264"/>
          </a:xfrm>
        </p:spPr>
        <p:txBody>
          <a:bodyPr/>
          <a:lstStyle/>
          <a:p>
            <a:r>
              <a:rPr lang="en-US" b="1" dirty="0"/>
              <a:t>Let’s talk membership!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03E4-B1B6-84AC-DCD5-BF515DDD7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0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7E2A-B027-CAB0-10ED-3AE4505E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Membership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5AF4-9E6B-794F-D26D-4184BE638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633" y="1258784"/>
            <a:ext cx="4693881" cy="5172358"/>
          </a:xfrm>
        </p:spPr>
        <p:txBody>
          <a:bodyPr>
            <a:normAutofit/>
          </a:bodyPr>
          <a:lstStyle/>
          <a:p>
            <a:r>
              <a:rPr lang="en-US" sz="2400" b="1" dirty="0"/>
              <a:t>Total Membership 434 – July 2025</a:t>
            </a:r>
          </a:p>
          <a:p>
            <a:r>
              <a:rPr lang="en-US" sz="2400" b="1" dirty="0"/>
              <a:t>Total membership  450 - Oct 2025</a:t>
            </a:r>
          </a:p>
          <a:p>
            <a:pPr lvl="1"/>
            <a:r>
              <a:rPr lang="en-US" sz="2400" b="1" dirty="0"/>
              <a:t>433 regular and 17 young professionals</a:t>
            </a:r>
          </a:p>
          <a:p>
            <a:r>
              <a:rPr lang="en-US" sz="2400" b="1" dirty="0"/>
              <a:t>Total membership 471 – March 3, 2026</a:t>
            </a:r>
          </a:p>
          <a:p>
            <a:pPr lvl="1"/>
            <a:r>
              <a:rPr lang="en-US" sz="2400" b="1"/>
              <a:t>442 </a:t>
            </a:r>
            <a:r>
              <a:rPr lang="en-US" sz="2400" b="1" dirty="0"/>
              <a:t>regular</a:t>
            </a:r>
          </a:p>
          <a:p>
            <a:pPr lvl="1"/>
            <a:r>
              <a:rPr lang="en-US" sz="2400" b="1" dirty="0"/>
              <a:t>19 young professionals </a:t>
            </a:r>
          </a:p>
          <a:p>
            <a:pPr lvl="1"/>
            <a:r>
              <a:rPr lang="en-US" sz="2400" b="1" dirty="0"/>
              <a:t>10 Golden Z (do not count toward voting membership)</a:t>
            </a:r>
          </a:p>
          <a:p>
            <a:pPr lvl="1"/>
            <a:endParaRPr lang="en-US" sz="2400" b="1" dirty="0"/>
          </a:p>
          <a:p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5B8E4-1AE6-7038-95DC-DB173825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942" y="3049437"/>
            <a:ext cx="3400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1024-B00F-74E5-E875-3E2C907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Large, Mid-Size, and Small-scale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B35E1-24E2-E7BB-E9C4-CB7E884039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Large – 30 members or more</a:t>
            </a:r>
          </a:p>
          <a:p>
            <a:pPr lvl="1"/>
            <a:r>
              <a:rPr lang="en-US" sz="2400" b="1" dirty="0"/>
              <a:t>Parker County</a:t>
            </a:r>
          </a:p>
          <a:p>
            <a:pPr lvl="1"/>
            <a:r>
              <a:rPr lang="en-US" sz="2400" b="1" dirty="0"/>
              <a:t>Oklahoma</a:t>
            </a:r>
          </a:p>
          <a:p>
            <a:pPr lvl="1"/>
            <a:r>
              <a:rPr lang="en-US" sz="2400" b="1" dirty="0"/>
              <a:t>Houston </a:t>
            </a:r>
          </a:p>
          <a:p>
            <a:pPr lvl="1"/>
            <a:r>
              <a:rPr lang="en-US" sz="2400" b="1" dirty="0"/>
              <a:t>Brownsville </a:t>
            </a:r>
          </a:p>
          <a:p>
            <a:pPr lvl="1"/>
            <a:r>
              <a:rPr lang="en-US" sz="2400" b="1" dirty="0"/>
              <a:t>Seguin</a:t>
            </a:r>
          </a:p>
          <a:p>
            <a:pPr lvl="1"/>
            <a:r>
              <a:rPr lang="en-US" sz="2400" b="1" dirty="0"/>
              <a:t>Fredericksburg </a:t>
            </a:r>
          </a:p>
          <a:p>
            <a:pPr lvl="1"/>
            <a:r>
              <a:rPr lang="en-US" sz="2400" b="1" dirty="0"/>
              <a:t>Dallas </a:t>
            </a:r>
          </a:p>
          <a:p>
            <a:pPr lvl="1"/>
            <a:r>
              <a:rPr lang="en-US" sz="2400" b="1" dirty="0"/>
              <a:t>Lafayette 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8A3CC-F95F-4F79-08AE-D3DF847CC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8034" y="1258784"/>
            <a:ext cx="4856206" cy="5212407"/>
          </a:xfrm>
        </p:spPr>
        <p:txBody>
          <a:bodyPr>
            <a:normAutofit/>
          </a:bodyPr>
          <a:lstStyle/>
          <a:p>
            <a:r>
              <a:rPr lang="en-US" sz="2400" b="1" dirty="0"/>
              <a:t>Mid-Size – 16-29 members</a:t>
            </a:r>
          </a:p>
          <a:p>
            <a:pPr lvl="1"/>
            <a:r>
              <a:rPr lang="en-US" sz="2400" b="1" dirty="0"/>
              <a:t>e-Club USA2</a:t>
            </a:r>
          </a:p>
          <a:p>
            <a:pPr lvl="1"/>
            <a:r>
              <a:rPr lang="en-US" sz="2400" b="1" dirty="0"/>
              <a:t>West Hidalgo</a:t>
            </a:r>
          </a:p>
          <a:p>
            <a:pPr lvl="1"/>
            <a:r>
              <a:rPr lang="en-US" sz="2400" b="1" dirty="0"/>
              <a:t>Fort Smith</a:t>
            </a:r>
          </a:p>
          <a:p>
            <a:pPr lvl="1"/>
            <a:r>
              <a:rPr lang="en-US" sz="2400" b="1" dirty="0"/>
              <a:t>Greater East Texas</a:t>
            </a:r>
          </a:p>
          <a:p>
            <a:pPr lvl="1"/>
            <a:r>
              <a:rPr lang="en-US" sz="2400" b="1" dirty="0"/>
              <a:t>Mineral Wells</a:t>
            </a:r>
          </a:p>
          <a:p>
            <a:r>
              <a:rPr lang="en-US" sz="2400" b="1" dirty="0"/>
              <a:t>Small-scale – 15 members or fewer</a:t>
            </a:r>
          </a:p>
          <a:p>
            <a:pPr lvl="1"/>
            <a:r>
              <a:rPr lang="en-US" sz="2400" b="1" dirty="0"/>
              <a:t>Longview</a:t>
            </a:r>
          </a:p>
          <a:p>
            <a:pPr lvl="1"/>
            <a:r>
              <a:rPr lang="en-US" sz="2400" b="1" dirty="0"/>
              <a:t>Austin</a:t>
            </a:r>
          </a:p>
          <a:p>
            <a:pPr lvl="1"/>
            <a:r>
              <a:rPr lang="en-US" sz="2400" b="1" dirty="0"/>
              <a:t>Shreveport</a:t>
            </a:r>
          </a:p>
          <a:p>
            <a:pPr lvl="1"/>
            <a:r>
              <a:rPr lang="en-US" sz="2400" b="1" dirty="0"/>
              <a:t>Johnson County</a:t>
            </a:r>
          </a:p>
        </p:txBody>
      </p:sp>
    </p:spTree>
    <p:extLst>
      <p:ext uri="{BB962C8B-B14F-4D97-AF65-F5344CB8AC3E}">
        <p14:creationId xmlns:p14="http://schemas.microsoft.com/office/powerpoint/2010/main" val="390229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5A55-3C7D-2C1C-7D33-E6E789F8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Golden Z and Z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8245-581C-A7AA-1692-ADF0062C1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Golden Z</a:t>
            </a:r>
          </a:p>
          <a:p>
            <a:pPr lvl="1"/>
            <a:r>
              <a:rPr lang="en-US" sz="2800" b="1" dirty="0"/>
              <a:t>GET -  Kilgore College</a:t>
            </a:r>
          </a:p>
          <a:p>
            <a:pPr lvl="1"/>
            <a:r>
              <a:rPr lang="en-US" sz="2800" b="1" dirty="0"/>
              <a:t>Lafayette – UL Lafayette</a:t>
            </a:r>
          </a:p>
          <a:p>
            <a:pPr lvl="1"/>
            <a:r>
              <a:rPr lang="en-US" sz="2800" b="1" dirty="0"/>
              <a:t>COK – University of Oklahoma</a:t>
            </a:r>
          </a:p>
          <a:p>
            <a:pPr lvl="1"/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11996-D275-59B1-38DF-C7823FA78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07893"/>
            <a:ext cx="4856206" cy="4730537"/>
          </a:xfrm>
        </p:spPr>
        <p:txBody>
          <a:bodyPr/>
          <a:lstStyle/>
          <a:p>
            <a:r>
              <a:rPr lang="en-US" b="1" dirty="0"/>
              <a:t>Z Clubs</a:t>
            </a:r>
          </a:p>
          <a:p>
            <a:pPr lvl="1"/>
            <a:r>
              <a:rPr lang="en-US" sz="2000" b="1" dirty="0"/>
              <a:t>Mineral Wells High School</a:t>
            </a:r>
          </a:p>
          <a:p>
            <a:pPr lvl="1"/>
            <a:r>
              <a:rPr lang="en-US" sz="2000" b="1" dirty="0"/>
              <a:t>Longview High School</a:t>
            </a:r>
          </a:p>
          <a:p>
            <a:pPr lvl="1"/>
            <a:r>
              <a:rPr lang="en-US" sz="2000" b="1" dirty="0"/>
              <a:t>Pine Tree High School</a:t>
            </a:r>
          </a:p>
          <a:p>
            <a:pPr lvl="1"/>
            <a:r>
              <a:rPr lang="en-US" sz="2000" b="1" dirty="0"/>
              <a:t>CE Byrd High School</a:t>
            </a:r>
          </a:p>
          <a:p>
            <a:pPr lvl="1"/>
            <a:r>
              <a:rPr lang="en-US" sz="2000" b="1" dirty="0"/>
              <a:t>Captain Shreve High School</a:t>
            </a:r>
          </a:p>
          <a:p>
            <a:pPr lvl="1"/>
            <a:r>
              <a:rPr lang="en-US" sz="2000" b="1" dirty="0"/>
              <a:t>Southwood Senior High</a:t>
            </a:r>
          </a:p>
          <a:p>
            <a:pPr lvl="1"/>
            <a:r>
              <a:rPr lang="en-US" sz="2000" b="1" dirty="0"/>
              <a:t>Huntington High School</a:t>
            </a:r>
          </a:p>
          <a:p>
            <a:pPr lvl="1"/>
            <a:r>
              <a:rPr lang="en-US" sz="2000" b="1" dirty="0"/>
              <a:t>Hallsville High School</a:t>
            </a:r>
          </a:p>
          <a:p>
            <a:pPr lvl="1"/>
            <a:r>
              <a:rPr lang="en-US" sz="2000" b="1" dirty="0"/>
              <a:t>Trinity School of Texas</a:t>
            </a:r>
          </a:p>
          <a:p>
            <a:pPr lvl="1"/>
            <a:r>
              <a:rPr lang="en-US" sz="2000" b="1" dirty="0"/>
              <a:t>Spring Hill ISD</a:t>
            </a:r>
          </a:p>
          <a:p>
            <a:pPr lvl="1"/>
            <a:r>
              <a:rPr lang="en-US" sz="2000" b="1" dirty="0"/>
              <a:t>Carroll Senior High School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783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FC67-7EB6-3DB3-E1CD-B9A487E8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Why People Do Not Join Zonta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6FCC-33D0-1067-3719-4A027A6C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023" y="1139400"/>
            <a:ext cx="7834649" cy="5442498"/>
          </a:xfrm>
        </p:spPr>
        <p:txBody>
          <a:bodyPr>
            <a:normAutofit/>
          </a:bodyPr>
          <a:lstStyle/>
          <a:p>
            <a:r>
              <a:rPr lang="en-US" sz="3600" b="1" dirty="0"/>
              <a:t>They do not know Zonta’s impact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No one has asked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The process is too complex</a:t>
            </a:r>
          </a:p>
        </p:txBody>
      </p:sp>
    </p:spTree>
    <p:extLst>
      <p:ext uri="{BB962C8B-B14F-4D97-AF65-F5344CB8AC3E}">
        <p14:creationId xmlns:p14="http://schemas.microsoft.com/office/powerpoint/2010/main" val="42616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F7E9F-068B-4342-BB75-C37E44E2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ZI’s Add Your Voice Campaign April – May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6EBDF-6E79-4F76-954B-D8F99702F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438" y="1543457"/>
            <a:ext cx="4693881" cy="4730536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Zonta International Add Your Voice Campaign Toolkit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7B552-BA0F-F59B-EB02-65E52DC2E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4851" y="1091049"/>
            <a:ext cx="4856206" cy="53400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Goals: </a:t>
            </a:r>
          </a:p>
          <a:p>
            <a:pPr lvl="1"/>
            <a:r>
              <a:rPr lang="en-US" sz="2000" b="1" dirty="0"/>
              <a:t>Increase Zonta membership through recruitment</a:t>
            </a:r>
          </a:p>
          <a:p>
            <a:pPr lvl="1"/>
            <a:r>
              <a:rPr lang="en-US" sz="2000" b="1" dirty="0"/>
              <a:t>Streamline and use cohesive language in efforts</a:t>
            </a:r>
          </a:p>
          <a:p>
            <a:pPr lvl="1"/>
            <a:r>
              <a:rPr lang="en-US" sz="2000" b="1" dirty="0"/>
              <a:t>Reward expanded recruitment efforts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Four Ways to Participate: </a:t>
            </a:r>
          </a:p>
          <a:p>
            <a:pPr lvl="1"/>
            <a:r>
              <a:rPr lang="en-US" sz="2000" b="1" dirty="0"/>
              <a:t>Activate Your Recruitment Plan</a:t>
            </a:r>
          </a:p>
          <a:p>
            <a:pPr lvl="1"/>
            <a:r>
              <a:rPr lang="en-US" sz="2000" b="1" dirty="0"/>
              <a:t>Refresh Your Information</a:t>
            </a:r>
          </a:p>
          <a:p>
            <a:pPr lvl="1"/>
            <a:r>
              <a:rPr lang="en-US" sz="2000" b="1" dirty="0"/>
              <a:t>Submit for a Recruiting Event Grant | </a:t>
            </a:r>
            <a:r>
              <a:rPr lang="en-US" sz="2000" b="1" dirty="0">
                <a:hlinkClick r:id="rId4"/>
              </a:rPr>
              <a:t>LINK</a:t>
            </a:r>
            <a:endParaRPr lang="en-US" sz="2000" b="1" dirty="0"/>
          </a:p>
          <a:p>
            <a:pPr lvl="1"/>
            <a:r>
              <a:rPr lang="en-US" sz="2000" b="1" dirty="0"/>
              <a:t>Submit for Member to Member Recruitment Recognition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59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BD563-7482-4118-A3C7-AD14263F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to Participate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9BDCB-939D-4736-1748-0347BB06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Activate your Recruitment Plan</a:t>
            </a:r>
          </a:p>
          <a:p>
            <a:pPr lvl="1"/>
            <a:r>
              <a:rPr lang="en-US" sz="2400" b="1" dirty="0"/>
              <a:t>Recruit members April – May</a:t>
            </a:r>
          </a:p>
          <a:p>
            <a:pPr lvl="1"/>
            <a:r>
              <a:rPr lang="en-US" sz="2400" b="1" dirty="0"/>
              <a:t>New members added or joining April and May receive membership through the end of the upcoming year</a:t>
            </a:r>
          </a:p>
          <a:p>
            <a:pPr lvl="1"/>
            <a:r>
              <a:rPr lang="en-US" sz="2400" b="1" dirty="0"/>
              <a:t>As in previous years, the top three winners in each tier will receive recognition from ZI</a:t>
            </a:r>
          </a:p>
          <a:p>
            <a:r>
              <a:rPr lang="en-US" sz="2400" b="1" dirty="0"/>
              <a:t>Refresh your Information</a:t>
            </a:r>
          </a:p>
          <a:p>
            <a:pPr lvl="1"/>
            <a:r>
              <a:rPr lang="en-US" sz="2400" b="1" dirty="0"/>
              <a:t>Update your website and social media</a:t>
            </a:r>
          </a:p>
          <a:p>
            <a:pPr lvl="1"/>
            <a:r>
              <a:rPr lang="en-US" sz="2400" b="1" dirty="0"/>
              <a:t>Audit checklist and templates available on the toolkit</a:t>
            </a:r>
          </a:p>
          <a:p>
            <a:r>
              <a:rPr lang="en-US" sz="2400" b="1" dirty="0"/>
              <a:t>Apply for an Event Grant</a:t>
            </a:r>
          </a:p>
          <a:p>
            <a:pPr lvl="1"/>
            <a:r>
              <a:rPr lang="en-US" sz="2000" b="1" dirty="0"/>
              <a:t>Top three proposals awarded $700 grant for recruiting event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696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0CE536-7585-47D4-A940-4349FB05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276102"/>
            <a:ext cx="7920914" cy="697676"/>
          </a:xfrm>
        </p:spPr>
        <p:txBody>
          <a:bodyPr>
            <a:normAutofit/>
          </a:bodyPr>
          <a:lstStyle/>
          <a:p>
            <a:r>
              <a:rPr lang="en-US" sz="3600" b="1" dirty="0"/>
              <a:t>Recruitment event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5952A-7F5F-45A1-9F20-B033D347C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023" y="975555"/>
            <a:ext cx="7920914" cy="5120640"/>
          </a:xfrm>
        </p:spPr>
        <p:txBody>
          <a:bodyPr>
            <a:normAutofit/>
          </a:bodyPr>
          <a:lstStyle/>
          <a:p>
            <a:r>
              <a:rPr lang="en-US" sz="4000" b="1" dirty="0"/>
              <a:t>Film Screening</a:t>
            </a:r>
          </a:p>
          <a:p>
            <a:r>
              <a:rPr lang="en-US" sz="4000" b="1" dirty="0"/>
              <a:t>Guest speakers</a:t>
            </a:r>
          </a:p>
          <a:p>
            <a:r>
              <a:rPr lang="en-US" sz="4000" b="1" dirty="0"/>
              <a:t>Volunteer Opportunities</a:t>
            </a:r>
          </a:p>
          <a:p>
            <a:r>
              <a:rPr lang="en-US" sz="4000" b="1" dirty="0"/>
              <a:t>Community Events</a:t>
            </a:r>
          </a:p>
        </p:txBody>
      </p:sp>
    </p:spTree>
    <p:extLst>
      <p:ext uri="{BB962C8B-B14F-4D97-AF65-F5344CB8AC3E}">
        <p14:creationId xmlns:p14="http://schemas.microsoft.com/office/powerpoint/2010/main" val="169206237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2137</TotalTime>
  <Words>497</Words>
  <Application>Microsoft Office PowerPoint</Application>
  <PresentationFormat>Widescreen</PresentationFormat>
  <Paragraphs>107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Frame</vt:lpstr>
      <vt:lpstr>Welcome to the Zonta International  District 10 2026 Area Meetings</vt:lpstr>
      <vt:lpstr>Let’s talk membership!</vt:lpstr>
      <vt:lpstr>Membership Numbers</vt:lpstr>
      <vt:lpstr>Large, Mid-Size, and Small-scale</vt:lpstr>
      <vt:lpstr>Golden Z and Z Clubs</vt:lpstr>
      <vt:lpstr>Why People Do Not Join Zonta</vt:lpstr>
      <vt:lpstr>ZI’s Add Your Voice Campaign April – May </vt:lpstr>
      <vt:lpstr>How to Participate</vt:lpstr>
      <vt:lpstr>Recruitment event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Kautz</dc:creator>
  <cp:lastModifiedBy>Lisa LeBlanc</cp:lastModifiedBy>
  <cp:revision>55</cp:revision>
  <dcterms:created xsi:type="dcterms:W3CDTF">2019-02-18T18:48:09Z</dcterms:created>
  <dcterms:modified xsi:type="dcterms:W3CDTF">2026-03-04T19:09:14Z</dcterms:modified>
</cp:coreProperties>
</file>