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4"/>
  </p:notesMasterIdLst>
  <p:sldIdLst>
    <p:sldId id="256" r:id="rId2"/>
    <p:sldId id="320" r:id="rId3"/>
    <p:sldId id="321" r:id="rId4"/>
    <p:sldId id="324" r:id="rId5"/>
    <p:sldId id="325" r:id="rId6"/>
    <p:sldId id="490" r:id="rId7"/>
    <p:sldId id="323" r:id="rId8"/>
    <p:sldId id="322" r:id="rId9"/>
    <p:sldId id="328" r:id="rId10"/>
    <p:sldId id="326" r:id="rId11"/>
    <p:sldId id="327" r:id="rId12"/>
    <p:sldId id="48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E9FE"/>
    <a:srgbClr val="B8E0FE"/>
    <a:srgbClr val="B7D4FF"/>
    <a:srgbClr val="FFE3AB"/>
    <a:srgbClr val="FFEEBD"/>
    <a:srgbClr val="FCD6B6"/>
    <a:srgbClr val="740000"/>
    <a:srgbClr val="800000"/>
    <a:srgbClr val="FCCDA6"/>
    <a:srgbClr val="FAA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D2E27-4E68-4D25-A127-07AED0CFE263}" type="datetimeFigureOut">
              <a:rPr lang="en-US" smtClean="0"/>
              <a:t>3/7/2026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9CB1C-F75A-44FC-86C6-19AB2EF4E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25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0810" y="1180280"/>
            <a:ext cx="8852628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0809" y="4720003"/>
            <a:ext cx="8852627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178" indent="0" algn="ctr">
              <a:buNone/>
              <a:defRPr sz="2200"/>
            </a:lvl2pPr>
            <a:lvl3pPr marL="914354" indent="0" algn="ctr">
              <a:buNone/>
              <a:defRPr sz="2200"/>
            </a:lvl3pPr>
            <a:lvl4pPr marL="1371532" indent="0" algn="ctr">
              <a:buNone/>
              <a:defRPr sz="2000"/>
            </a:lvl4pPr>
            <a:lvl5pPr marL="1828709" indent="0" algn="ctr">
              <a:buNone/>
              <a:defRPr sz="2000"/>
            </a:lvl5pPr>
            <a:lvl6pPr marL="2285886" indent="0" algn="ctr">
              <a:buNone/>
              <a:defRPr sz="2000"/>
            </a:lvl6pPr>
            <a:lvl7pPr marL="2743062" indent="0" algn="ctr">
              <a:buNone/>
              <a:defRPr sz="2000"/>
            </a:lvl7pPr>
            <a:lvl8pPr marL="3200240" indent="0" algn="ctr">
              <a:buNone/>
              <a:defRPr sz="2000"/>
            </a:lvl8pPr>
            <a:lvl9pPr marL="3657418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8106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03" y="868680"/>
            <a:ext cx="1492847" cy="51206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9319" y="868680"/>
            <a:ext cx="8136932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62465" y="6368707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84048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503" y="1298448"/>
            <a:ext cx="8983609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9503" y="4672584"/>
            <a:ext cx="9001897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/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68707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1633" y="1258784"/>
            <a:ext cx="4693881" cy="473053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3859" y="1258782"/>
            <a:ext cx="4856206" cy="47305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43995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454" y="1220006"/>
            <a:ext cx="4625546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0454" y="2156683"/>
            <a:ext cx="4625546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5898" y="1229990"/>
            <a:ext cx="499541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5898" y="2156683"/>
            <a:ext cx="499541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93421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3/7/2026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62465" y="6368707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3/7/2026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2465" y="6368708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022" y="276102"/>
            <a:ext cx="9959546" cy="697676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022" y="975555"/>
            <a:ext cx="9959545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869268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05231" y="1092531"/>
            <a:ext cx="9675341" cy="5041467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262465" y="6343996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3/7/2026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3" y="6356354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634138" y="6356354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87103FB-9B0F-4078-83D8-9B57B177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32" y="276102"/>
            <a:ext cx="9675341" cy="697676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4000">
              <a:srgbClr val="CEE9FE"/>
            </a:gs>
            <a:gs pos="6000">
              <a:srgbClr val="FFEEBD"/>
            </a:gs>
            <a:gs pos="58000">
              <a:schemeClr val="accent2">
                <a:alpha val="18000"/>
                <a:lumMod val="18000"/>
                <a:lumOff val="82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95265" cy="6858000"/>
          </a:xfrm>
          <a:prstGeom prst="rect">
            <a:avLst/>
          </a:prstGeom>
          <a:solidFill>
            <a:srgbClr val="B8E0F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7796B70-8E11-4A72-B3A5-E91F9F10A05D}"/>
              </a:ext>
            </a:extLst>
          </p:cNvPr>
          <p:cNvSpPr/>
          <p:nvPr userDrawn="1"/>
        </p:nvSpPr>
        <p:spPr>
          <a:xfrm>
            <a:off x="0" y="0"/>
            <a:ext cx="1295269" cy="6858000"/>
          </a:xfrm>
          <a:prstGeom prst="rect">
            <a:avLst/>
          </a:prstGeom>
          <a:noFill/>
          <a:ln w="190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455" y="426858"/>
            <a:ext cx="7910480" cy="664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454" y="1190601"/>
            <a:ext cx="7956881" cy="4828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8F03D6-5509-4F6A-8FD7-388A7F9F5C3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l="-3955" t="-2640" r="-10950" b="-1929"/>
          <a:stretch>
            <a:fillRect/>
          </a:stretch>
        </p:blipFill>
        <p:spPr>
          <a:xfrm>
            <a:off x="76013" y="1597405"/>
            <a:ext cx="1153920" cy="107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C2FC3A-98B4-4A49-AA17-FE4B397D4DE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 l="-5918" t="-8123" r="-2042" b="-1"/>
          <a:stretch>
            <a:fillRect/>
          </a:stretch>
        </p:blipFill>
        <p:spPr>
          <a:xfrm>
            <a:off x="135231" y="173865"/>
            <a:ext cx="1004231" cy="1249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E5AECC-36FB-49F1-A94E-AE0A93757E03}"/>
              </a:ext>
            </a:extLst>
          </p:cNvPr>
          <p:cNvSpPr/>
          <p:nvPr userDrawn="1"/>
        </p:nvSpPr>
        <p:spPr>
          <a:xfrm>
            <a:off x="76012" y="2853559"/>
            <a:ext cx="1046440" cy="3502795"/>
          </a:xfrm>
          <a:prstGeom prst="rect">
            <a:avLst/>
          </a:prstGeom>
          <a:noFill/>
        </p:spPr>
        <p:txBody>
          <a:bodyPr vert="vert270" wrap="square" lIns="91440" tIns="45720" rIns="91440" bIns="45720" anchor="ctr" anchorCtr="0">
            <a:spAutoFit/>
          </a:bodyPr>
          <a:lstStyle/>
          <a:p>
            <a:pPr algn="ctr"/>
            <a:r>
              <a:rPr lang="en-US" sz="2800" b="0" cap="none" spc="-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Zonta District 10</a:t>
            </a:r>
          </a:p>
          <a:p>
            <a:pPr algn="ctr"/>
            <a:r>
              <a:rPr lang="en-US" sz="2800" b="0" cap="none" spc="-15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2026 Area Meetings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684A24-6930-BFA1-A11D-1977202FCC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9556123" y="426858"/>
            <a:ext cx="2011821" cy="23514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70" indent="-182870" algn="l" defTabSz="914354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766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2942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120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298" indent="-182870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onta.org/Web/Web/Causes/Zonta_International_Statements.aspx?hkey=3fb88ba1-4b56-42b4-be59-36be761c494e#collapseNew" TargetMode="External"/><Relationship Id="rId2" Type="http://schemas.openxmlformats.org/officeDocument/2006/relationships/hyperlink" Target="https://zonta.org/Web/Web/Causes/Zonta_International_Statements.aspx?hkey=3fb88ba1-4b56-42b4-be59-36be761c494e#collapse17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zonta.org/Web/Web/Causes/Zonta_International_Statements.aspx?hkey=3fb88ba1-4b56-42b4-be59-36be761c494e#collapse1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B997-3C0A-4746-B261-01700F80A1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3255" y="1907672"/>
            <a:ext cx="9312585" cy="229887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Welcome to the Zonta International </a:t>
            </a:r>
            <a:br>
              <a:rPr lang="en-US" sz="4800" dirty="0"/>
            </a:br>
            <a:r>
              <a:rPr lang="en-US" sz="4800" dirty="0"/>
              <a:t>District 10 2026 Area Meetings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8C2717-8A46-4C29-A40D-CE35B8494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3255" y="4542793"/>
            <a:ext cx="9312585" cy="140095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Governor’s Remarks</a:t>
            </a:r>
          </a:p>
          <a:p>
            <a:pPr algn="ctr"/>
            <a:r>
              <a:rPr lang="en-US" sz="3600" dirty="0"/>
              <a:t>Sustainability, Spirit, and </a:t>
            </a:r>
          </a:p>
          <a:p>
            <a:pPr algn="ctr"/>
            <a:r>
              <a:rPr lang="en-US" sz="3600" dirty="0"/>
              <a:t>Speaking up for Human Rights</a:t>
            </a:r>
          </a:p>
          <a:p>
            <a:pPr algn="ctr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85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9A1088-265F-751F-A3D0-9436D9186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18668D-B474-1DEE-4500-A5FE3848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Zonta International Convention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691AA652-515F-C34C-C853-F9AB8FC4D1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31956"/>
              </p:ext>
            </p:extLst>
          </p:nvPr>
        </p:nvGraphicFramePr>
        <p:xfrm>
          <a:off x="1764180" y="2726683"/>
          <a:ext cx="995997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987">
                  <a:extLst>
                    <a:ext uri="{9D8B030D-6E8A-4147-A177-3AD203B41FA5}">
                      <a16:colId xmlns:a16="http://schemas.microsoft.com/office/drawing/2014/main" val="1269844179"/>
                    </a:ext>
                  </a:extLst>
                </a:gridCol>
                <a:gridCol w="4979987">
                  <a:extLst>
                    <a:ext uri="{9D8B030D-6E8A-4147-A177-3AD203B41FA5}">
                      <a16:colId xmlns:a16="http://schemas.microsoft.com/office/drawing/2014/main" val="910175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Date /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2285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Candidate videos published on ZI website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March 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32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Credentials deadline for clubs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75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Meet the Candidates virtual sessions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Week of April 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861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Elections open at 8 am Chicago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April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913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Elections close at 12 pm Chicago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285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Runoff, if necessary, announced and ballot opens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524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Runoff closes 7 am Chicago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320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Election results announced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91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Credentials reopen for changes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6757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Credentials closes for changes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May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331276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E31E423-A5E5-FF39-C5CA-7E46F9B32CBF}"/>
              </a:ext>
            </a:extLst>
          </p:cNvPr>
          <p:cNvSpPr txBox="1"/>
          <p:nvPr/>
        </p:nvSpPr>
        <p:spPr>
          <a:xfrm>
            <a:off x="1764180" y="1228164"/>
            <a:ext cx="6510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2026 Convention elections to be held virtually</a:t>
            </a:r>
          </a:p>
          <a:p>
            <a:r>
              <a:rPr lang="en-US" dirty="0"/>
              <a:t>Other voting to be held in person</a:t>
            </a:r>
          </a:p>
        </p:txBody>
      </p:sp>
    </p:spTree>
    <p:extLst>
      <p:ext uri="{BB962C8B-B14F-4D97-AF65-F5344CB8AC3E}">
        <p14:creationId xmlns:p14="http://schemas.microsoft.com/office/powerpoint/2010/main" val="223769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A7315-54AA-65D1-0B2C-83C706451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41B1B6-7391-EB7B-4B7E-DCDE68E6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Zonta International Convention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56ACC5-DAB3-F15B-69B3-FC796F78B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Vancouver Canada July 11 – 14</a:t>
            </a:r>
          </a:p>
          <a:p>
            <a:r>
              <a:rPr lang="en-US" i="1" dirty="0"/>
              <a:t>What’s App </a:t>
            </a:r>
            <a:r>
              <a:rPr lang="en-US" dirty="0"/>
              <a:t>group for District 10</a:t>
            </a:r>
          </a:p>
          <a:p>
            <a:pPr lvl="1"/>
            <a:r>
              <a:rPr lang="en-US" dirty="0"/>
              <a:t>Provide your cell phone # to be included</a:t>
            </a:r>
          </a:p>
          <a:p>
            <a:r>
              <a:rPr lang="en-US" dirty="0"/>
              <a:t>July 11 – Zonta Says Now Walk/Run 7:30 am</a:t>
            </a:r>
          </a:p>
          <a:p>
            <a:pPr lvl="1"/>
            <a:r>
              <a:rPr lang="en-US" dirty="0"/>
              <a:t>Propose that District 10 meetup for coffee then join the walk together</a:t>
            </a:r>
          </a:p>
          <a:p>
            <a:r>
              <a:rPr lang="en-US" dirty="0"/>
              <a:t>District 10 will have an official photo time to be announced</a:t>
            </a:r>
          </a:p>
          <a:p>
            <a:r>
              <a:rPr lang="en-US" dirty="0"/>
              <a:t>Propose that District 10 meetup prior to the Farewell dinner for photos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6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09C4-FB5C-5052-709B-1ABBA6F1A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F5AD78-A076-9615-40D5-2DA7E646B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F30188D-C7A3-8214-397A-61BE2188C8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future depends entirely on what each of us does every day; </a:t>
            </a:r>
            <a:br>
              <a:rPr lang="en-US" b="1" dirty="0"/>
            </a:br>
            <a:r>
              <a:rPr lang="en-US" b="1" dirty="0"/>
              <a:t>a movement is only people moving.</a:t>
            </a:r>
          </a:p>
          <a:p>
            <a:pPr marL="0" indent="0">
              <a:buNone/>
            </a:pPr>
            <a:r>
              <a:rPr lang="en-US" b="1" dirty="0"/>
              <a:t>Gloria Steinem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8E62B-3917-76D2-F688-AFE9456A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29" y="2481432"/>
            <a:ext cx="7062119" cy="410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5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5AF4-9E6B-794F-D26D-4184BE63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384" y="79829"/>
            <a:ext cx="7956881" cy="4828053"/>
          </a:xfrm>
        </p:spPr>
        <p:txBody>
          <a:bodyPr/>
          <a:lstStyle/>
          <a:p>
            <a:pPr marL="0" indent="0">
              <a:buNone/>
            </a:pPr>
            <a:r>
              <a:rPr lang="en-US" b="1" i="1" dirty="0"/>
              <a:t>"A woman with a voice is by definition a strong woman. But the search to find that voice can be remarkably difficult."</a:t>
            </a:r>
          </a:p>
          <a:p>
            <a:pPr marL="0" indent="0">
              <a:buNone/>
            </a:pPr>
            <a:r>
              <a:rPr lang="en-US" b="1" i="1" dirty="0"/>
              <a:t>Melinda French Gates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US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CC6202-3796-877B-DEFB-C494BF867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24" y="2699084"/>
            <a:ext cx="9296400" cy="41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94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A6FCC-33D0-1067-3719-4A027A6C9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District 10 Club 2026 anniversaries </a:t>
            </a:r>
          </a:p>
          <a:p>
            <a:pPr lvl="1"/>
            <a:r>
              <a:rPr lang="en-US" dirty="0"/>
              <a:t>Area 1</a:t>
            </a:r>
          </a:p>
          <a:p>
            <a:pPr lvl="2"/>
            <a:r>
              <a:rPr lang="en-US" dirty="0"/>
              <a:t>Dallas 			102 years</a:t>
            </a:r>
          </a:p>
          <a:p>
            <a:pPr lvl="2"/>
            <a:r>
              <a:rPr lang="en-US" dirty="0"/>
              <a:t>Mineral Wells		71 years</a:t>
            </a:r>
          </a:p>
          <a:p>
            <a:pPr lvl="2"/>
            <a:r>
              <a:rPr lang="en-US" dirty="0"/>
              <a:t>Fort Smith		67 years</a:t>
            </a:r>
          </a:p>
          <a:p>
            <a:pPr lvl="2"/>
            <a:r>
              <a:rPr lang="en-US" sz="2200" b="1" dirty="0"/>
              <a:t>Johnson County	45 years</a:t>
            </a:r>
          </a:p>
          <a:p>
            <a:pPr lvl="2"/>
            <a:r>
              <a:rPr lang="en-US" dirty="0"/>
              <a:t>Central Oklahoma		41 years</a:t>
            </a:r>
          </a:p>
          <a:p>
            <a:pPr lvl="2"/>
            <a:r>
              <a:rPr lang="en-US" dirty="0"/>
              <a:t>Parker County 		24 years</a:t>
            </a:r>
          </a:p>
          <a:p>
            <a:pPr lvl="1"/>
            <a:r>
              <a:rPr lang="en-US" dirty="0"/>
              <a:t>Area 2</a:t>
            </a:r>
          </a:p>
          <a:p>
            <a:pPr lvl="2"/>
            <a:r>
              <a:rPr lang="en-US" dirty="0"/>
              <a:t>Shreveport		99 years</a:t>
            </a:r>
          </a:p>
          <a:p>
            <a:pPr lvl="2"/>
            <a:r>
              <a:rPr lang="en-US" dirty="0"/>
              <a:t>Longview 		71 years</a:t>
            </a:r>
          </a:p>
          <a:p>
            <a:pPr lvl="2"/>
            <a:r>
              <a:rPr lang="en-US" dirty="0"/>
              <a:t>Lafayette		48 years</a:t>
            </a:r>
          </a:p>
          <a:p>
            <a:pPr lvl="2"/>
            <a:r>
              <a:rPr lang="en-US" dirty="0"/>
              <a:t>Houston			38 years* (original charter date 1937; 89 years)</a:t>
            </a:r>
          </a:p>
          <a:p>
            <a:pPr lvl="2"/>
            <a:r>
              <a:rPr lang="en-US" dirty="0"/>
              <a:t>Greater East Texas 		19 years</a:t>
            </a:r>
          </a:p>
          <a:p>
            <a:pPr lvl="2"/>
            <a:r>
              <a:rPr lang="en-US" dirty="0"/>
              <a:t>Zonta E-Club USA2		11 years</a:t>
            </a:r>
          </a:p>
          <a:p>
            <a:pPr lvl="1"/>
            <a:r>
              <a:rPr lang="en-US" dirty="0"/>
              <a:t>Area 3</a:t>
            </a:r>
          </a:p>
          <a:p>
            <a:pPr lvl="2"/>
            <a:r>
              <a:rPr lang="en-US" dirty="0"/>
              <a:t>West Hidalgo		79 years</a:t>
            </a:r>
          </a:p>
          <a:p>
            <a:pPr lvl="2"/>
            <a:r>
              <a:rPr lang="en-US" sz="2100" b="1" dirty="0"/>
              <a:t>Austin			75 years</a:t>
            </a:r>
          </a:p>
          <a:p>
            <a:pPr lvl="2"/>
            <a:r>
              <a:rPr lang="en-US" dirty="0"/>
              <a:t>Fredericksburg		72 years</a:t>
            </a:r>
          </a:p>
          <a:p>
            <a:pPr lvl="2"/>
            <a:r>
              <a:rPr lang="en-US" dirty="0"/>
              <a:t>Brownsville		67 years</a:t>
            </a:r>
          </a:p>
          <a:p>
            <a:pPr lvl="2"/>
            <a:r>
              <a:rPr lang="en-US" dirty="0"/>
              <a:t>Seguin			53 years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9BFC67-7EB6-3DB3-E1CD-B9A487E8D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Celebration</a:t>
            </a:r>
          </a:p>
        </p:txBody>
      </p:sp>
      <p:pic>
        <p:nvPicPr>
          <p:cNvPr id="5" name="Graphic 4" descr="Fireworks">
            <a:extLst>
              <a:ext uri="{FF2B5EF4-FFF2-40B4-BE49-F238E27FC236}">
                <a16:creationId xmlns:a16="http://schemas.microsoft.com/office/drawing/2014/main" id="{BA117889-39CD-CBD7-4227-ECB2EC711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92654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Champagne glasses">
            <a:extLst>
              <a:ext uri="{FF2B5EF4-FFF2-40B4-BE49-F238E27FC236}">
                <a16:creationId xmlns:a16="http://schemas.microsoft.com/office/drawing/2014/main" id="{2806C1B7-314B-4000-C907-EF4154A8C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0631" y="5181795"/>
            <a:ext cx="914400" cy="914400"/>
          </a:xfrm>
          <a:prstGeom prst="rect">
            <a:avLst/>
          </a:prstGeom>
        </p:spPr>
      </p:pic>
      <p:pic>
        <p:nvPicPr>
          <p:cNvPr id="9" name="Graphic 8" descr="Balloons">
            <a:extLst>
              <a:ext uri="{FF2B5EF4-FFF2-40B4-BE49-F238E27FC236}">
                <a16:creationId xmlns:a16="http://schemas.microsoft.com/office/drawing/2014/main" id="{23B73FED-C219-C747-E8F8-14C03E7F11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6142" y="2057400"/>
            <a:ext cx="914400" cy="914400"/>
          </a:xfrm>
          <a:prstGeom prst="rect">
            <a:avLst/>
          </a:prstGeom>
        </p:spPr>
      </p:pic>
      <p:pic>
        <p:nvPicPr>
          <p:cNvPr id="10" name="Graphic 9" descr="Fireworks">
            <a:extLst>
              <a:ext uri="{FF2B5EF4-FFF2-40B4-BE49-F238E27FC236}">
                <a16:creationId xmlns:a16="http://schemas.microsoft.com/office/drawing/2014/main" id="{4D353469-5C87-AAF7-A55F-4555A4494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7271" y="1126178"/>
            <a:ext cx="914400" cy="914400"/>
          </a:xfrm>
          <a:prstGeom prst="rect">
            <a:avLst/>
          </a:prstGeom>
        </p:spPr>
      </p:pic>
      <p:pic>
        <p:nvPicPr>
          <p:cNvPr id="11" name="Graphic 10" descr="Balloons">
            <a:extLst>
              <a:ext uri="{FF2B5EF4-FFF2-40B4-BE49-F238E27FC236}">
                <a16:creationId xmlns:a16="http://schemas.microsoft.com/office/drawing/2014/main" id="{C125AB8F-FC2E-FF5B-E485-2CEC7150A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93507" y="4343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23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E0CE536-7585-47D4-A940-4349FB059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Zonta Accomplishments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995952A-7F5F-45A1-9F20-B033D347C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022" y="1343110"/>
            <a:ext cx="9959545" cy="51206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District growth </a:t>
            </a:r>
          </a:p>
          <a:p>
            <a:pPr lvl="1"/>
            <a:r>
              <a:rPr lang="en-US" dirty="0"/>
              <a:t>Golden Z Club University of Louisianna Lafayette</a:t>
            </a:r>
          </a:p>
          <a:p>
            <a:pPr lvl="1"/>
            <a:r>
              <a:rPr lang="en-US" dirty="0"/>
              <a:t>Golden Z Club University of Oklahoma</a:t>
            </a:r>
          </a:p>
          <a:p>
            <a:r>
              <a:rPr lang="en-US" dirty="0"/>
              <a:t>District 10 Conference</a:t>
            </a:r>
          </a:p>
          <a:p>
            <a:r>
              <a:rPr lang="en-US" dirty="0"/>
              <a:t>Awarded scholarships</a:t>
            </a:r>
          </a:p>
          <a:p>
            <a:pPr lvl="1"/>
            <a:r>
              <a:rPr lang="en-US" dirty="0"/>
              <a:t>Women in Business Award – nomination through Zonta Club of Dallas</a:t>
            </a:r>
          </a:p>
          <a:p>
            <a:pPr lvl="1"/>
            <a:r>
              <a:rPr lang="en-US" dirty="0"/>
              <a:t>Stem Award – nominated through Zonta Club of Fort Smith</a:t>
            </a:r>
          </a:p>
          <a:p>
            <a:pPr lvl="1"/>
            <a:r>
              <a:rPr lang="en-US" dirty="0"/>
              <a:t>Young Woman in Leadership Award – nominated through Zonta Club of Houston 	</a:t>
            </a:r>
          </a:p>
          <a:p>
            <a:pPr lvl="1"/>
            <a:r>
              <a:rPr lang="en-US" dirty="0"/>
              <a:t>Rose Award – nominated through the Zonta Club of Lafayette</a:t>
            </a:r>
          </a:p>
          <a:p>
            <a:pPr lvl="1"/>
            <a:r>
              <a:rPr lang="en-US" dirty="0"/>
              <a:t>Sara Metcalf Award – nominated through the Zonta Club of Seguin</a:t>
            </a:r>
          </a:p>
          <a:p>
            <a:r>
              <a:rPr lang="en-US" dirty="0"/>
              <a:t>16 Days of Activism, including the Zonta Says No to Women virtual summit</a:t>
            </a:r>
          </a:p>
          <a:p>
            <a:r>
              <a:rPr lang="en-US" dirty="0"/>
              <a:t>Zonta advocacy virtual training</a:t>
            </a:r>
          </a:p>
          <a:p>
            <a:r>
              <a:rPr lang="en-US" dirty="0"/>
              <a:t>Zonta statements</a:t>
            </a:r>
          </a:p>
          <a:p>
            <a:pPr lvl="1"/>
            <a:r>
              <a:rPr lang="en-US" b="1" dirty="0">
                <a:hlinkClick r:id="rId2"/>
              </a:rPr>
              <a:t>Zonta International responds to U.S. withdrawal from multilateral institutions</a:t>
            </a:r>
            <a:r>
              <a:rPr lang="en-US" b="1" dirty="0"/>
              <a:t> (2026)</a:t>
            </a:r>
          </a:p>
          <a:p>
            <a:pPr lvl="1"/>
            <a:r>
              <a:rPr lang="en-US" b="1" dirty="0">
                <a:hlinkClick r:id="rId3"/>
              </a:rPr>
              <a:t>Zonta International Demands Action: End Gender-Based Violence Now - Men Must Speak Up and Stand With Women</a:t>
            </a:r>
            <a:r>
              <a:rPr lang="en-US" b="1" dirty="0"/>
              <a:t> (Nov. 2025)</a:t>
            </a:r>
          </a:p>
          <a:p>
            <a:pPr lvl="1"/>
            <a:r>
              <a:rPr lang="en-US" b="1" dirty="0">
                <a:hlinkClick r:id="rId4"/>
              </a:rPr>
              <a:t>Zonta International Statement on including gender perspectives and human rights considerations in UNODC programs</a:t>
            </a:r>
            <a:r>
              <a:rPr lang="en-US" b="1" dirty="0"/>
              <a:t> (May 2025)</a:t>
            </a:r>
            <a:endParaRPr lang="en-US" dirty="0"/>
          </a:p>
          <a:p>
            <a:r>
              <a:rPr lang="en-US" dirty="0"/>
              <a:t>Commission on the Status of Women (CSW) #70 March 9 - 19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062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1D53A-870D-2140-3D6C-102556C56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F6132-7A55-F435-17D8-C103F6C26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Moments for Zonta Action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C62DE6-FFDB-9853-0B93-F379F4A6C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5D222F9-083E-0C3F-2AF5-73A22B2DD7C8}"/>
              </a:ext>
            </a:extLst>
          </p:cNvPr>
          <p:cNvSpPr txBox="1">
            <a:spLocks/>
          </p:cNvSpPr>
          <p:nvPr/>
        </p:nvSpPr>
        <p:spPr>
          <a:xfrm>
            <a:off x="7497880" y="1191892"/>
            <a:ext cx="1293298" cy="1289704"/>
          </a:xfrm>
          <a:prstGeom prst="ellips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96000">
                <a:schemeClr val="accent3"/>
              </a:gs>
            </a:gsLst>
            <a:lin ang="16200000" scaled="1"/>
          </a:gra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i="0" kern="1200">
                <a:solidFill>
                  <a:schemeClr val="bg1"/>
                </a:solidFill>
                <a:latin typeface="Lato Black" panose="020F0502020204030203" pitchFamily="34" charset="77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22 APRIL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0F8DC3C3-8021-F1CD-43F8-428B75BDB79C}"/>
              </a:ext>
            </a:extLst>
          </p:cNvPr>
          <p:cNvSpPr txBox="1">
            <a:spLocks/>
          </p:cNvSpPr>
          <p:nvPr/>
        </p:nvSpPr>
        <p:spPr>
          <a:xfrm>
            <a:off x="3618113" y="1191892"/>
            <a:ext cx="1293298" cy="1289704"/>
          </a:xfrm>
          <a:prstGeom prst="ellipse">
            <a:avLst/>
          </a:prstGeom>
          <a:solidFill>
            <a:srgbClr val="CD3463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i="0" kern="1200">
                <a:solidFill>
                  <a:schemeClr val="bg1"/>
                </a:solidFill>
                <a:latin typeface="Lato Black" panose="020F0502020204030203" pitchFamily="34" charset="77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8</a:t>
            </a:r>
            <a:br>
              <a:rPr lang="en-US" sz="2400" dirty="0"/>
            </a:br>
            <a:r>
              <a:rPr lang="en-US" sz="2400" dirty="0"/>
              <a:t>MAR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C16F5749-8FF3-4AF6-9691-230160BC2618}"/>
              </a:ext>
            </a:extLst>
          </p:cNvPr>
          <p:cNvSpPr txBox="1">
            <a:spLocks/>
          </p:cNvSpPr>
          <p:nvPr/>
        </p:nvSpPr>
        <p:spPr>
          <a:xfrm>
            <a:off x="2626659" y="5465577"/>
            <a:ext cx="3182470" cy="7016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International Women’s Day / Zonta Yellow Rose Campaign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3619C16B-3A22-2395-C5ED-8D2E844AC1D8}"/>
              </a:ext>
            </a:extLst>
          </p:cNvPr>
          <p:cNvSpPr txBox="1">
            <a:spLocks/>
          </p:cNvSpPr>
          <p:nvPr/>
        </p:nvSpPr>
        <p:spPr>
          <a:xfrm>
            <a:off x="7181656" y="5331108"/>
            <a:ext cx="1870185" cy="7016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Earth Day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6C8018-D2A1-C979-3190-738F93D31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668" y="2542847"/>
            <a:ext cx="5092054" cy="280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1CDA58-5D83-6EA0-6FF8-F50354F6CD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889" b="8808"/>
          <a:stretch>
            <a:fillRect/>
          </a:stretch>
        </p:blipFill>
        <p:spPr>
          <a:xfrm>
            <a:off x="6454347" y="2671494"/>
            <a:ext cx="3064970" cy="254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74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154F3-8098-E2F2-5187-9B05D9745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869DDBC-2721-2177-FD1E-824458F8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Moments for Zonta Action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381AB0-758C-02D7-AD86-C76A2CE1A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734254-2323-A72A-931A-6B994DD20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2381" y="2915307"/>
            <a:ext cx="2555410" cy="254986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F372383-F3E6-8576-B825-2304FE457F40}"/>
              </a:ext>
            </a:extLst>
          </p:cNvPr>
          <p:cNvGrpSpPr/>
          <p:nvPr/>
        </p:nvGrpSpPr>
        <p:grpSpPr>
          <a:xfrm>
            <a:off x="2047208" y="2922507"/>
            <a:ext cx="2853052" cy="2549865"/>
            <a:chOff x="126456" y="3011592"/>
            <a:chExt cx="3144417" cy="27100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CA0C2C5-9150-D8CD-CCD3-A284D073E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0295" t="212" r="24619" b="-212"/>
            <a:stretch>
              <a:fillRect/>
            </a:stretch>
          </p:blipFill>
          <p:spPr>
            <a:xfrm>
              <a:off x="126456" y="3011592"/>
              <a:ext cx="3144417" cy="27100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7446B08-E9EB-E63C-C16E-FDC1B8C0037A}"/>
                </a:ext>
              </a:extLst>
            </p:cNvPr>
            <p:cNvSpPr txBox="1"/>
            <p:nvPr/>
          </p:nvSpPr>
          <p:spPr>
            <a:xfrm>
              <a:off x="126457" y="3243225"/>
              <a:ext cx="1313665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In honor of International Day of the Girl</a:t>
              </a:r>
            </a:p>
            <a:p>
              <a:endParaRPr lang="en-US" sz="14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r>
                <a:rPr lang="en-US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Flip the narrative </a:t>
              </a:r>
              <a:br>
                <a:rPr lang="en-US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and send </a:t>
              </a:r>
              <a:br>
                <a:rPr lang="en-US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 message </a:t>
              </a:r>
              <a:br>
                <a:rPr lang="en-US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</a:br>
              <a:r>
                <a:rPr lang="en-US" sz="1400" dirty="0">
                  <a:solidFill>
                    <a:schemeClr val="bg1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of hope</a:t>
              </a:r>
            </a:p>
          </p:txBody>
        </p:sp>
      </p:grp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04F8D124-926B-1784-7D12-4D9D71D28E25}"/>
              </a:ext>
            </a:extLst>
          </p:cNvPr>
          <p:cNvSpPr txBox="1">
            <a:spLocks/>
          </p:cNvSpPr>
          <p:nvPr/>
        </p:nvSpPr>
        <p:spPr>
          <a:xfrm>
            <a:off x="2827084" y="1442904"/>
            <a:ext cx="1293298" cy="1289704"/>
          </a:xfrm>
          <a:prstGeom prst="ellipse">
            <a:avLst/>
          </a:prstGeom>
          <a:solidFill>
            <a:srgbClr val="7665A0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i="0" kern="1200">
                <a:solidFill>
                  <a:schemeClr val="bg1"/>
                </a:solidFill>
                <a:latin typeface="Lato Black" panose="020F0502020204030203" pitchFamily="34" charset="77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11 OCT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F56E70C-85DA-1F81-E966-8F334C114AE1}"/>
              </a:ext>
            </a:extLst>
          </p:cNvPr>
          <p:cNvSpPr txBox="1">
            <a:spLocks/>
          </p:cNvSpPr>
          <p:nvPr/>
        </p:nvSpPr>
        <p:spPr>
          <a:xfrm>
            <a:off x="7001224" y="1442904"/>
            <a:ext cx="1293298" cy="1289704"/>
          </a:xfrm>
          <a:prstGeom prst="ellipse">
            <a:avLst/>
          </a:prstGeom>
          <a:solidFill>
            <a:srgbClr val="E18431"/>
          </a:solidFill>
          <a:effectLst>
            <a:outerShdw blurRad="254000" algn="ctr" rotWithShape="0">
              <a:prstClr val="black">
                <a:alpha val="20000"/>
              </a:prstClr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3600" b="1" i="0" kern="1200">
                <a:solidFill>
                  <a:schemeClr val="bg1"/>
                </a:solidFill>
                <a:latin typeface="Lato Black" panose="020F0502020204030203" pitchFamily="34" charset="77"/>
                <a:ea typeface="+mn-ea"/>
                <a:cs typeface="+mn-cs"/>
              </a:defRPr>
            </a:lvl1pPr>
            <a:lvl2pPr marL="20116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38404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56692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74980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25 NOV 10 DEC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DC7E6A8-A510-78F5-5474-F41090225FB0}"/>
              </a:ext>
            </a:extLst>
          </p:cNvPr>
          <p:cNvSpPr txBox="1">
            <a:spLocks/>
          </p:cNvSpPr>
          <p:nvPr/>
        </p:nvSpPr>
        <p:spPr>
          <a:xfrm>
            <a:off x="6121407" y="5822814"/>
            <a:ext cx="3017357" cy="7016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Zonta Says NO to Violence Against Women </a:t>
            </a:r>
            <a:br>
              <a:rPr lang="en-US" sz="18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11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8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 Days of Activism Campaign</a:t>
            </a:r>
            <a:endParaRPr lang="en-US" sz="1400" i="1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0D908D2C-1D62-B84C-AF99-ED1CB994CA2F}"/>
              </a:ext>
            </a:extLst>
          </p:cNvPr>
          <p:cNvSpPr txBox="1">
            <a:spLocks/>
          </p:cNvSpPr>
          <p:nvPr/>
        </p:nvSpPr>
        <p:spPr>
          <a:xfrm>
            <a:off x="2459266" y="5658664"/>
            <a:ext cx="1870185" cy="701675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International Day of the Girl</a:t>
            </a:r>
          </a:p>
        </p:txBody>
      </p:sp>
    </p:spTree>
    <p:extLst>
      <p:ext uri="{BB962C8B-B14F-4D97-AF65-F5344CB8AC3E}">
        <p14:creationId xmlns:p14="http://schemas.microsoft.com/office/powerpoint/2010/main" val="266311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6F7E9F-068B-4342-BB75-C37E44E2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Zonta International Core Values</a:t>
            </a:r>
          </a:p>
        </p:txBody>
      </p:sp>
      <p:pic>
        <p:nvPicPr>
          <p:cNvPr id="9" name="Content Placeholder 8" descr="A yellow background with text on it">
            <a:extLst>
              <a:ext uri="{FF2B5EF4-FFF2-40B4-BE49-F238E27FC236}">
                <a16:creationId xmlns:a16="http://schemas.microsoft.com/office/drawing/2014/main" id="{D996013F-FD0F-2722-38AF-E40C99F745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>
          <a:xfrm>
            <a:off x="1594022" y="1532552"/>
            <a:ext cx="7983079" cy="448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18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2BD563-7482-4118-A3C7-AD14263F9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Zonta International Core Values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09CE4E6D-A04D-E137-52C0-2BCF09BE7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100" y="1155607"/>
            <a:ext cx="7213523" cy="51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6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57E2A-B027-CAB0-10ED-3AE4505E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change your information at Zonta International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15AF4-9E6B-794F-D26D-4184BE638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454" y="1190601"/>
            <a:ext cx="10169611" cy="5792905"/>
          </a:xfrm>
        </p:spPr>
        <p:txBody>
          <a:bodyPr>
            <a:normAutofit/>
          </a:bodyPr>
          <a:lstStyle/>
          <a:p>
            <a:r>
              <a:rPr lang="en-US" dirty="0"/>
              <a:t>Login to MyZonta at Zonta.com </a:t>
            </a:r>
          </a:p>
          <a:p>
            <a:r>
              <a:rPr lang="en-US" dirty="0"/>
              <a:t>Or login to the Zonta App and select the person </a:t>
            </a:r>
            <a:br>
              <a:rPr lang="en-US" dirty="0"/>
            </a:br>
            <a:r>
              <a:rPr lang="en-US" dirty="0"/>
              <a:t>image at the top of the screen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Make changes on the About Me tab and the </a:t>
            </a:r>
            <a:br>
              <a:rPr lang="en-US" dirty="0"/>
            </a:br>
            <a:r>
              <a:rPr lang="en-US" dirty="0"/>
              <a:t>Settings tab, then Save your changes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3CA14-4213-9B21-51F9-7AC813A0D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717" y="2986406"/>
            <a:ext cx="4527177" cy="275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84785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1911</TotalTime>
  <Words>659</Words>
  <Application>Microsoft Office PowerPoint</Application>
  <PresentationFormat>Widescreen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Corbel</vt:lpstr>
      <vt:lpstr>Lato</vt:lpstr>
      <vt:lpstr>Wingdings 2</vt:lpstr>
      <vt:lpstr>Frame</vt:lpstr>
      <vt:lpstr>Welcome to the Zonta International  District 10 2026 Area Meetings</vt:lpstr>
      <vt:lpstr>PowerPoint Presentation</vt:lpstr>
      <vt:lpstr>Celebration</vt:lpstr>
      <vt:lpstr>Zonta Accomplishments</vt:lpstr>
      <vt:lpstr>Shared Moments for Zonta Action</vt:lpstr>
      <vt:lpstr>Shared Moments for Zonta Action</vt:lpstr>
      <vt:lpstr>Zonta International Core Values</vt:lpstr>
      <vt:lpstr>Zonta International Core Values</vt:lpstr>
      <vt:lpstr>How to change your information at Zonta International</vt:lpstr>
      <vt:lpstr>Zonta International Convention</vt:lpstr>
      <vt:lpstr>Zonta International Convention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Kautz</dc:creator>
  <cp:lastModifiedBy>Shelly Baumgartner</cp:lastModifiedBy>
  <cp:revision>52</cp:revision>
  <dcterms:created xsi:type="dcterms:W3CDTF">2019-02-18T18:48:09Z</dcterms:created>
  <dcterms:modified xsi:type="dcterms:W3CDTF">2026-03-07T18:03:43Z</dcterms:modified>
</cp:coreProperties>
</file>